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9906000" cy="6858000" type="A4"/>
  <p:notesSz cx="6856413" cy="96662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46">
          <p15:clr>
            <a:srgbClr val="A4A3A4"/>
          </p15:clr>
        </p15:guide>
        <p15:guide id="3" orient="horz" pos="4201">
          <p15:clr>
            <a:srgbClr val="A4A3A4"/>
          </p15:clr>
        </p15:guide>
        <p15:guide id="4" pos="3120">
          <p15:clr>
            <a:srgbClr val="A4A3A4"/>
          </p15:clr>
        </p15:guide>
        <p15:guide id="5" pos="6068">
          <p15:clr>
            <a:srgbClr val="A4A3A4"/>
          </p15:clr>
        </p15:guide>
        <p15:guide id="6" pos="1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CCFF"/>
    <a:srgbClr val="FFCCCC"/>
    <a:srgbClr val="0000FF"/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4"/>
  </p:normalViewPr>
  <p:slideViewPr>
    <p:cSldViewPr>
      <p:cViewPr varScale="1">
        <p:scale>
          <a:sx n="101" d="100"/>
          <a:sy n="101" d="100"/>
        </p:scale>
        <p:origin x="1624" y="200"/>
      </p:cViewPr>
      <p:guideLst>
        <p:guide orient="horz" pos="2160"/>
        <p:guide orient="horz" pos="346"/>
        <p:guide orient="horz" pos="4201"/>
        <p:guide pos="3120"/>
        <p:guide pos="6068"/>
        <p:guide pos="1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26201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13407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9500" y="0"/>
            <a:ext cx="2476500" cy="666908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7100" cy="6669088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96197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43815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273050" y="587375"/>
            <a:ext cx="9359900" cy="6081713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3086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0381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3842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3050" y="587375"/>
            <a:ext cx="4603750" cy="608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587375"/>
            <a:ext cx="4603750" cy="608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3389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06924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7727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488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0897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7507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43815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050" y="587375"/>
            <a:ext cx="9359900" cy="608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Aggregatzustände (Bsp. Wasser)</a:t>
            </a:r>
          </a:p>
        </p:txBody>
      </p:sp>
      <p:grpSp>
        <p:nvGrpSpPr>
          <p:cNvPr id="2051" name="Group 60"/>
          <p:cNvGrpSpPr>
            <a:grpSpLocks/>
          </p:cNvGrpSpPr>
          <p:nvPr/>
        </p:nvGrpSpPr>
        <p:grpSpPr bwMode="auto">
          <a:xfrm>
            <a:off x="6176965" y="801688"/>
            <a:ext cx="3697288" cy="4343400"/>
            <a:chOff x="3891" y="505"/>
            <a:chExt cx="2329" cy="2736"/>
          </a:xfrm>
        </p:grpSpPr>
        <p:sp>
          <p:nvSpPr>
            <p:cNvPr id="2090" name="Rectangle 33"/>
            <p:cNvSpPr>
              <a:spLocks noChangeArrowheads="1"/>
            </p:cNvSpPr>
            <p:nvPr/>
          </p:nvSpPr>
          <p:spPr bwMode="auto">
            <a:xfrm rot="2183147">
              <a:off x="4345" y="3017"/>
              <a:ext cx="744" cy="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088" name="Rectangle 36"/>
            <p:cNvSpPr>
              <a:spLocks noChangeArrowheads="1"/>
            </p:cNvSpPr>
            <p:nvPr/>
          </p:nvSpPr>
          <p:spPr bwMode="auto">
            <a:xfrm rot="2183147">
              <a:off x="5476" y="1518"/>
              <a:ext cx="744" cy="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086" name="Rectangle 39"/>
            <p:cNvSpPr>
              <a:spLocks noChangeArrowheads="1"/>
            </p:cNvSpPr>
            <p:nvPr/>
          </p:nvSpPr>
          <p:spPr bwMode="auto">
            <a:xfrm rot="2183147">
              <a:off x="4185" y="505"/>
              <a:ext cx="744" cy="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079" name="Line 40"/>
            <p:cNvSpPr>
              <a:spLocks noChangeShapeType="1"/>
            </p:cNvSpPr>
            <p:nvPr/>
          </p:nvSpPr>
          <p:spPr bwMode="auto">
            <a:xfrm rot="432391" flipH="1" flipV="1">
              <a:off x="4600" y="1326"/>
              <a:ext cx="688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0" name="Line 41"/>
            <p:cNvSpPr>
              <a:spLocks noChangeShapeType="1"/>
            </p:cNvSpPr>
            <p:nvPr/>
          </p:nvSpPr>
          <p:spPr bwMode="auto">
            <a:xfrm rot="-10352120" flipH="1" flipV="1">
              <a:off x="4526" y="1373"/>
              <a:ext cx="688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1" name="Line 42"/>
            <p:cNvSpPr>
              <a:spLocks noChangeShapeType="1"/>
            </p:cNvSpPr>
            <p:nvPr/>
          </p:nvSpPr>
          <p:spPr bwMode="auto">
            <a:xfrm rot="5916991" flipH="1" flipV="1">
              <a:off x="4589" y="2567"/>
              <a:ext cx="688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2" name="Line 43"/>
            <p:cNvSpPr>
              <a:spLocks noChangeShapeType="1"/>
            </p:cNvSpPr>
            <p:nvPr/>
          </p:nvSpPr>
          <p:spPr bwMode="auto">
            <a:xfrm rot="-4865021" flipH="1" flipV="1">
              <a:off x="4627" y="2646"/>
              <a:ext cx="688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3" name="Line 44"/>
            <p:cNvSpPr>
              <a:spLocks noChangeShapeType="1"/>
            </p:cNvSpPr>
            <p:nvPr/>
          </p:nvSpPr>
          <p:spPr bwMode="auto">
            <a:xfrm rot="3701054" flipH="1" flipV="1">
              <a:off x="3822" y="2229"/>
              <a:ext cx="693" cy="37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4" name="Line 45"/>
            <p:cNvSpPr>
              <a:spLocks noChangeShapeType="1"/>
            </p:cNvSpPr>
            <p:nvPr/>
          </p:nvSpPr>
          <p:spPr bwMode="auto">
            <a:xfrm rot="-7083457" flipH="1" flipV="1">
              <a:off x="3732" y="2234"/>
              <a:ext cx="684" cy="36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052" name="Group 59"/>
          <p:cNvGrpSpPr>
            <a:grpSpLocks/>
          </p:cNvGrpSpPr>
          <p:nvPr/>
        </p:nvGrpSpPr>
        <p:grpSpPr bwMode="auto">
          <a:xfrm>
            <a:off x="273050" y="809625"/>
            <a:ext cx="3643313" cy="5211763"/>
            <a:chOff x="172" y="510"/>
            <a:chExt cx="2295" cy="3283"/>
          </a:xfrm>
        </p:grpSpPr>
        <p:grpSp>
          <p:nvGrpSpPr>
            <p:cNvPr id="2054" name="Group 8"/>
            <p:cNvGrpSpPr>
              <a:grpSpLocks/>
            </p:cNvGrpSpPr>
            <p:nvPr/>
          </p:nvGrpSpPr>
          <p:grpSpPr bwMode="auto">
            <a:xfrm>
              <a:off x="1859" y="1952"/>
              <a:ext cx="608" cy="807"/>
              <a:chOff x="5737" y="5437"/>
              <a:chExt cx="1520" cy="2018"/>
            </a:xfrm>
          </p:grpSpPr>
          <p:sp>
            <p:nvSpPr>
              <p:cNvPr id="2074" name="AutoShape 9"/>
              <p:cNvSpPr>
                <a:spLocks noChangeArrowheads="1"/>
              </p:cNvSpPr>
              <p:nvPr/>
            </p:nvSpPr>
            <p:spPr bwMode="auto">
              <a:xfrm rot="-1880">
                <a:off x="5737" y="5437"/>
                <a:ext cx="1520" cy="2018"/>
              </a:xfrm>
              <a:prstGeom prst="can">
                <a:avLst>
                  <a:gd name="adj" fmla="val 34574"/>
                </a:avLst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2075" name="AutoShape 10"/>
              <p:cNvSpPr>
                <a:spLocks noChangeArrowheads="1"/>
              </p:cNvSpPr>
              <p:nvPr/>
            </p:nvSpPr>
            <p:spPr bwMode="auto">
              <a:xfrm>
                <a:off x="5778" y="6439"/>
                <a:ext cx="1448" cy="995"/>
              </a:xfrm>
              <a:prstGeom prst="can">
                <a:avLst>
                  <a:gd name="adj" fmla="val 50000"/>
                </a:avLst>
              </a:prstGeom>
              <a:solidFill>
                <a:srgbClr val="99CCFF"/>
              </a:solidFill>
              <a:ln w="9525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grpSp>
          <p:nvGrpSpPr>
            <p:cNvPr id="2055" name="Group 19"/>
            <p:cNvGrpSpPr>
              <a:grpSpLocks/>
            </p:cNvGrpSpPr>
            <p:nvPr/>
          </p:nvGrpSpPr>
          <p:grpSpPr bwMode="auto">
            <a:xfrm>
              <a:off x="172" y="3025"/>
              <a:ext cx="608" cy="768"/>
              <a:chOff x="1940" y="8560"/>
              <a:chExt cx="1520" cy="1920"/>
            </a:xfrm>
          </p:grpSpPr>
          <p:sp>
            <p:nvSpPr>
              <p:cNvPr id="2070" name="AutoShape 20"/>
              <p:cNvSpPr>
                <a:spLocks noChangeArrowheads="1"/>
              </p:cNvSpPr>
              <p:nvPr/>
            </p:nvSpPr>
            <p:spPr bwMode="auto">
              <a:xfrm rot="1902">
                <a:off x="1940" y="8560"/>
                <a:ext cx="1520" cy="1920"/>
              </a:xfrm>
              <a:prstGeom prst="can">
                <a:avLst>
                  <a:gd name="adj" fmla="val 31579"/>
                </a:avLst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2071" name="Oval 21"/>
              <p:cNvSpPr>
                <a:spLocks noChangeArrowheads="1"/>
              </p:cNvSpPr>
              <p:nvPr/>
            </p:nvSpPr>
            <p:spPr bwMode="auto">
              <a:xfrm>
                <a:off x="1940" y="9996"/>
                <a:ext cx="1520" cy="467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2072" name="AutoShape 22"/>
              <p:cNvSpPr>
                <a:spLocks noChangeArrowheads="1"/>
              </p:cNvSpPr>
              <p:nvPr/>
            </p:nvSpPr>
            <p:spPr bwMode="auto">
              <a:xfrm rot="8000103">
                <a:off x="2628" y="9602"/>
                <a:ext cx="783" cy="614"/>
              </a:xfrm>
              <a:prstGeom prst="cube">
                <a:avLst>
                  <a:gd name="adj" fmla="val 25000"/>
                </a:avLst>
              </a:prstGeom>
              <a:solidFill>
                <a:srgbClr val="99CCFF"/>
              </a:solidFill>
              <a:ln w="12700">
                <a:solidFill>
                  <a:srgbClr val="99CC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2073" name="AutoShape 23"/>
              <p:cNvSpPr>
                <a:spLocks noChangeArrowheads="1"/>
              </p:cNvSpPr>
              <p:nvPr/>
            </p:nvSpPr>
            <p:spPr bwMode="auto">
              <a:xfrm rot="-1830614">
                <a:off x="2005" y="9429"/>
                <a:ext cx="783" cy="614"/>
              </a:xfrm>
              <a:prstGeom prst="cube">
                <a:avLst>
                  <a:gd name="adj" fmla="val 25000"/>
                </a:avLst>
              </a:prstGeom>
              <a:solidFill>
                <a:srgbClr val="99CCFF"/>
              </a:solidFill>
              <a:ln w="12700">
                <a:solidFill>
                  <a:srgbClr val="99CC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sp>
          <p:nvSpPr>
            <p:cNvPr id="2056" name="Line 24"/>
            <p:cNvSpPr>
              <a:spLocks noChangeShapeType="1"/>
            </p:cNvSpPr>
            <p:nvPr/>
          </p:nvSpPr>
          <p:spPr bwMode="auto">
            <a:xfrm flipV="1">
              <a:off x="938" y="2657"/>
              <a:ext cx="640" cy="4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7" name="Line 25"/>
            <p:cNvSpPr>
              <a:spLocks noChangeShapeType="1"/>
            </p:cNvSpPr>
            <p:nvPr/>
          </p:nvSpPr>
          <p:spPr bwMode="auto">
            <a:xfrm>
              <a:off x="996" y="1561"/>
              <a:ext cx="688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8" name="Line 26"/>
            <p:cNvSpPr>
              <a:spLocks noChangeShapeType="1"/>
            </p:cNvSpPr>
            <p:nvPr/>
          </p:nvSpPr>
          <p:spPr bwMode="auto">
            <a:xfrm flipH="1" flipV="1">
              <a:off x="980" y="1657"/>
              <a:ext cx="624" cy="31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9" name="Line 27"/>
            <p:cNvSpPr>
              <a:spLocks noChangeShapeType="1"/>
            </p:cNvSpPr>
            <p:nvPr/>
          </p:nvSpPr>
          <p:spPr bwMode="auto">
            <a:xfrm flipV="1">
              <a:off x="489" y="2033"/>
              <a:ext cx="0" cy="7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0" name="Line 28"/>
            <p:cNvSpPr>
              <a:spLocks noChangeShapeType="1"/>
            </p:cNvSpPr>
            <p:nvPr/>
          </p:nvSpPr>
          <p:spPr bwMode="auto">
            <a:xfrm>
              <a:off x="564" y="2041"/>
              <a:ext cx="0" cy="7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1" name="Line 29"/>
            <p:cNvSpPr>
              <a:spLocks noChangeShapeType="1"/>
            </p:cNvSpPr>
            <p:nvPr/>
          </p:nvSpPr>
          <p:spPr bwMode="auto">
            <a:xfrm flipH="1">
              <a:off x="946" y="2753"/>
              <a:ext cx="641" cy="4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2062" name="Group 49"/>
            <p:cNvGrpSpPr>
              <a:grpSpLocks/>
            </p:cNvGrpSpPr>
            <p:nvPr/>
          </p:nvGrpSpPr>
          <p:grpSpPr bwMode="auto">
            <a:xfrm>
              <a:off x="243" y="510"/>
              <a:ext cx="673" cy="1179"/>
              <a:chOff x="243" y="510"/>
              <a:chExt cx="673" cy="1179"/>
            </a:xfrm>
          </p:grpSpPr>
          <p:sp>
            <p:nvSpPr>
              <p:cNvPr id="2063" name="Freeform 50"/>
              <p:cNvSpPr>
                <a:spLocks/>
              </p:cNvSpPr>
              <p:nvPr/>
            </p:nvSpPr>
            <p:spPr bwMode="auto">
              <a:xfrm>
                <a:off x="268" y="510"/>
                <a:ext cx="648" cy="952"/>
              </a:xfrm>
              <a:custGeom>
                <a:avLst/>
                <a:gdLst>
                  <a:gd name="T0" fmla="*/ 280 w 1620"/>
                  <a:gd name="T1" fmla="*/ 1860 h 2380"/>
                  <a:gd name="T2" fmla="*/ 160 w 1620"/>
                  <a:gd name="T3" fmla="*/ 1800 h 2380"/>
                  <a:gd name="T4" fmla="*/ 80 w 1620"/>
                  <a:gd name="T5" fmla="*/ 1580 h 2380"/>
                  <a:gd name="T6" fmla="*/ 100 w 1620"/>
                  <a:gd name="T7" fmla="*/ 1480 h 2380"/>
                  <a:gd name="T8" fmla="*/ 220 w 1620"/>
                  <a:gd name="T9" fmla="*/ 1360 h 2380"/>
                  <a:gd name="T10" fmla="*/ 220 w 1620"/>
                  <a:gd name="T11" fmla="*/ 1200 h 2380"/>
                  <a:gd name="T12" fmla="*/ 160 w 1620"/>
                  <a:gd name="T13" fmla="*/ 1160 h 2380"/>
                  <a:gd name="T14" fmla="*/ 60 w 1620"/>
                  <a:gd name="T15" fmla="*/ 980 h 2380"/>
                  <a:gd name="T16" fmla="*/ 140 w 1620"/>
                  <a:gd name="T17" fmla="*/ 800 h 2380"/>
                  <a:gd name="T18" fmla="*/ 80 w 1620"/>
                  <a:gd name="T19" fmla="*/ 740 h 2380"/>
                  <a:gd name="T20" fmla="*/ 20 w 1620"/>
                  <a:gd name="T21" fmla="*/ 700 h 2380"/>
                  <a:gd name="T22" fmla="*/ 0 w 1620"/>
                  <a:gd name="T23" fmla="*/ 640 h 2380"/>
                  <a:gd name="T24" fmla="*/ 20 w 1620"/>
                  <a:gd name="T25" fmla="*/ 520 h 2380"/>
                  <a:gd name="T26" fmla="*/ 40 w 1620"/>
                  <a:gd name="T27" fmla="*/ 460 h 2380"/>
                  <a:gd name="T28" fmla="*/ 200 w 1620"/>
                  <a:gd name="T29" fmla="*/ 440 h 2380"/>
                  <a:gd name="T30" fmla="*/ 218 w 1620"/>
                  <a:gd name="T31" fmla="*/ 273 h 2380"/>
                  <a:gd name="T32" fmla="*/ 280 w 1620"/>
                  <a:gd name="T33" fmla="*/ 160 h 2380"/>
                  <a:gd name="T34" fmla="*/ 390 w 1620"/>
                  <a:gd name="T35" fmla="*/ 123 h 2380"/>
                  <a:gd name="T36" fmla="*/ 500 w 1620"/>
                  <a:gd name="T37" fmla="*/ 120 h 2380"/>
                  <a:gd name="T38" fmla="*/ 520 w 1620"/>
                  <a:gd name="T39" fmla="*/ 60 h 2380"/>
                  <a:gd name="T40" fmla="*/ 580 w 1620"/>
                  <a:gd name="T41" fmla="*/ 40 h 2380"/>
                  <a:gd name="T42" fmla="*/ 660 w 1620"/>
                  <a:gd name="T43" fmla="*/ 0 h 2380"/>
                  <a:gd name="T44" fmla="*/ 840 w 1620"/>
                  <a:gd name="T45" fmla="*/ 80 h 2380"/>
                  <a:gd name="T46" fmla="*/ 1140 w 1620"/>
                  <a:gd name="T47" fmla="*/ 20 h 2380"/>
                  <a:gd name="T48" fmla="*/ 1280 w 1620"/>
                  <a:gd name="T49" fmla="*/ 40 h 2380"/>
                  <a:gd name="T50" fmla="*/ 1300 w 1620"/>
                  <a:gd name="T51" fmla="*/ 100 h 2380"/>
                  <a:gd name="T52" fmla="*/ 1340 w 1620"/>
                  <a:gd name="T53" fmla="*/ 160 h 2380"/>
                  <a:gd name="T54" fmla="*/ 1380 w 1620"/>
                  <a:gd name="T55" fmla="*/ 280 h 2380"/>
                  <a:gd name="T56" fmla="*/ 1520 w 1620"/>
                  <a:gd name="T57" fmla="*/ 320 h 2380"/>
                  <a:gd name="T58" fmla="*/ 1540 w 1620"/>
                  <a:gd name="T59" fmla="*/ 380 h 2380"/>
                  <a:gd name="T60" fmla="*/ 1580 w 1620"/>
                  <a:gd name="T61" fmla="*/ 440 h 2380"/>
                  <a:gd name="T62" fmla="*/ 1560 w 1620"/>
                  <a:gd name="T63" fmla="*/ 520 h 2380"/>
                  <a:gd name="T64" fmla="*/ 1620 w 1620"/>
                  <a:gd name="T65" fmla="*/ 720 h 2380"/>
                  <a:gd name="T66" fmla="*/ 1515 w 1620"/>
                  <a:gd name="T67" fmla="*/ 843 h 2380"/>
                  <a:gd name="T68" fmla="*/ 1395 w 1620"/>
                  <a:gd name="T69" fmla="*/ 865 h 2380"/>
                  <a:gd name="T70" fmla="*/ 1300 w 1620"/>
                  <a:gd name="T71" fmla="*/ 1040 h 2380"/>
                  <a:gd name="T72" fmla="*/ 1240 w 1620"/>
                  <a:gd name="T73" fmla="*/ 1160 h 2380"/>
                  <a:gd name="T74" fmla="*/ 1280 w 1620"/>
                  <a:gd name="T75" fmla="*/ 1300 h 2380"/>
                  <a:gd name="T76" fmla="*/ 1260 w 1620"/>
                  <a:gd name="T77" fmla="*/ 1360 h 2380"/>
                  <a:gd name="T78" fmla="*/ 1200 w 1620"/>
                  <a:gd name="T79" fmla="*/ 1380 h 2380"/>
                  <a:gd name="T80" fmla="*/ 1240 w 1620"/>
                  <a:gd name="T81" fmla="*/ 1560 h 2380"/>
                  <a:gd name="T82" fmla="*/ 1200 w 1620"/>
                  <a:gd name="T83" fmla="*/ 1620 h 2380"/>
                  <a:gd name="T84" fmla="*/ 1140 w 1620"/>
                  <a:gd name="T85" fmla="*/ 1660 h 2380"/>
                  <a:gd name="T86" fmla="*/ 1120 w 1620"/>
                  <a:gd name="T87" fmla="*/ 1740 h 2380"/>
                  <a:gd name="T88" fmla="*/ 1140 w 1620"/>
                  <a:gd name="T89" fmla="*/ 2000 h 2380"/>
                  <a:gd name="T90" fmla="*/ 1020 w 1620"/>
                  <a:gd name="T91" fmla="*/ 2040 h 2380"/>
                  <a:gd name="T92" fmla="*/ 960 w 1620"/>
                  <a:gd name="T93" fmla="*/ 2080 h 2380"/>
                  <a:gd name="T94" fmla="*/ 800 w 1620"/>
                  <a:gd name="T95" fmla="*/ 2220 h 2380"/>
                  <a:gd name="T96" fmla="*/ 660 w 1620"/>
                  <a:gd name="T97" fmla="*/ 2380 h 2380"/>
                  <a:gd name="T98" fmla="*/ 540 w 1620"/>
                  <a:gd name="T99" fmla="*/ 2320 h 2380"/>
                  <a:gd name="T100" fmla="*/ 460 w 1620"/>
                  <a:gd name="T101" fmla="*/ 2200 h 2380"/>
                  <a:gd name="T102" fmla="*/ 460 w 1620"/>
                  <a:gd name="T103" fmla="*/ 2080 h 2380"/>
                  <a:gd name="T104" fmla="*/ 400 w 1620"/>
                  <a:gd name="T105" fmla="*/ 2060 h 2380"/>
                  <a:gd name="T106" fmla="*/ 300 w 1620"/>
                  <a:gd name="T107" fmla="*/ 1900 h 2380"/>
                  <a:gd name="T108" fmla="*/ 280 w 1620"/>
                  <a:gd name="T109" fmla="*/ 1860 h 238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20"/>
                  <a:gd name="T166" fmla="*/ 0 h 2380"/>
                  <a:gd name="T167" fmla="*/ 1620 w 1620"/>
                  <a:gd name="T168" fmla="*/ 2380 h 238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20" h="2380">
                    <a:moveTo>
                      <a:pt x="280" y="1860"/>
                    </a:moveTo>
                    <a:cubicBezTo>
                      <a:pt x="239" y="1846"/>
                      <a:pt x="190" y="1836"/>
                      <a:pt x="160" y="1800"/>
                    </a:cubicBezTo>
                    <a:cubicBezTo>
                      <a:pt x="113" y="1744"/>
                      <a:pt x="97" y="1648"/>
                      <a:pt x="80" y="1580"/>
                    </a:cubicBezTo>
                    <a:cubicBezTo>
                      <a:pt x="87" y="1547"/>
                      <a:pt x="82" y="1509"/>
                      <a:pt x="100" y="1480"/>
                    </a:cubicBezTo>
                    <a:cubicBezTo>
                      <a:pt x="130" y="1432"/>
                      <a:pt x="220" y="1360"/>
                      <a:pt x="220" y="1360"/>
                    </a:cubicBezTo>
                    <a:cubicBezTo>
                      <a:pt x="241" y="1298"/>
                      <a:pt x="261" y="1271"/>
                      <a:pt x="220" y="1200"/>
                    </a:cubicBezTo>
                    <a:cubicBezTo>
                      <a:pt x="208" y="1179"/>
                      <a:pt x="180" y="1173"/>
                      <a:pt x="160" y="1160"/>
                    </a:cubicBezTo>
                    <a:cubicBezTo>
                      <a:pt x="68" y="1022"/>
                      <a:pt x="95" y="1086"/>
                      <a:pt x="60" y="980"/>
                    </a:cubicBezTo>
                    <a:cubicBezTo>
                      <a:pt x="82" y="915"/>
                      <a:pt x="118" y="865"/>
                      <a:pt x="140" y="800"/>
                    </a:cubicBezTo>
                    <a:cubicBezTo>
                      <a:pt x="120" y="780"/>
                      <a:pt x="102" y="758"/>
                      <a:pt x="80" y="740"/>
                    </a:cubicBezTo>
                    <a:cubicBezTo>
                      <a:pt x="62" y="725"/>
                      <a:pt x="35" y="719"/>
                      <a:pt x="20" y="700"/>
                    </a:cubicBezTo>
                    <a:cubicBezTo>
                      <a:pt x="7" y="684"/>
                      <a:pt x="7" y="660"/>
                      <a:pt x="0" y="640"/>
                    </a:cubicBezTo>
                    <a:cubicBezTo>
                      <a:pt x="7" y="600"/>
                      <a:pt x="11" y="560"/>
                      <a:pt x="20" y="520"/>
                    </a:cubicBezTo>
                    <a:cubicBezTo>
                      <a:pt x="25" y="499"/>
                      <a:pt x="21" y="469"/>
                      <a:pt x="40" y="460"/>
                    </a:cubicBezTo>
                    <a:cubicBezTo>
                      <a:pt x="89" y="438"/>
                      <a:pt x="147" y="447"/>
                      <a:pt x="200" y="440"/>
                    </a:cubicBezTo>
                    <a:cubicBezTo>
                      <a:pt x="234" y="409"/>
                      <a:pt x="205" y="320"/>
                      <a:pt x="218" y="273"/>
                    </a:cubicBezTo>
                    <a:cubicBezTo>
                      <a:pt x="231" y="226"/>
                      <a:pt x="251" y="185"/>
                      <a:pt x="280" y="160"/>
                    </a:cubicBezTo>
                    <a:cubicBezTo>
                      <a:pt x="309" y="143"/>
                      <a:pt x="353" y="130"/>
                      <a:pt x="390" y="123"/>
                    </a:cubicBezTo>
                    <a:cubicBezTo>
                      <a:pt x="427" y="116"/>
                      <a:pt x="478" y="130"/>
                      <a:pt x="500" y="120"/>
                    </a:cubicBezTo>
                    <a:cubicBezTo>
                      <a:pt x="507" y="100"/>
                      <a:pt x="505" y="75"/>
                      <a:pt x="520" y="60"/>
                    </a:cubicBezTo>
                    <a:cubicBezTo>
                      <a:pt x="535" y="45"/>
                      <a:pt x="561" y="48"/>
                      <a:pt x="580" y="40"/>
                    </a:cubicBezTo>
                    <a:cubicBezTo>
                      <a:pt x="607" y="28"/>
                      <a:pt x="633" y="13"/>
                      <a:pt x="660" y="0"/>
                    </a:cubicBezTo>
                    <a:cubicBezTo>
                      <a:pt x="803" y="48"/>
                      <a:pt x="745" y="17"/>
                      <a:pt x="840" y="80"/>
                    </a:cubicBezTo>
                    <a:cubicBezTo>
                      <a:pt x="940" y="60"/>
                      <a:pt x="1043" y="52"/>
                      <a:pt x="1140" y="20"/>
                    </a:cubicBezTo>
                    <a:cubicBezTo>
                      <a:pt x="1187" y="27"/>
                      <a:pt x="1238" y="19"/>
                      <a:pt x="1280" y="40"/>
                    </a:cubicBezTo>
                    <a:cubicBezTo>
                      <a:pt x="1299" y="49"/>
                      <a:pt x="1291" y="81"/>
                      <a:pt x="1300" y="100"/>
                    </a:cubicBezTo>
                    <a:cubicBezTo>
                      <a:pt x="1311" y="121"/>
                      <a:pt x="1330" y="138"/>
                      <a:pt x="1340" y="160"/>
                    </a:cubicBezTo>
                    <a:cubicBezTo>
                      <a:pt x="1357" y="199"/>
                      <a:pt x="1340" y="267"/>
                      <a:pt x="1380" y="280"/>
                    </a:cubicBezTo>
                    <a:cubicBezTo>
                      <a:pt x="1466" y="309"/>
                      <a:pt x="1420" y="295"/>
                      <a:pt x="1520" y="320"/>
                    </a:cubicBezTo>
                    <a:cubicBezTo>
                      <a:pt x="1527" y="340"/>
                      <a:pt x="1531" y="361"/>
                      <a:pt x="1540" y="380"/>
                    </a:cubicBezTo>
                    <a:cubicBezTo>
                      <a:pt x="1551" y="401"/>
                      <a:pt x="1577" y="416"/>
                      <a:pt x="1580" y="440"/>
                    </a:cubicBezTo>
                    <a:cubicBezTo>
                      <a:pt x="1584" y="467"/>
                      <a:pt x="1567" y="493"/>
                      <a:pt x="1560" y="520"/>
                    </a:cubicBezTo>
                    <a:cubicBezTo>
                      <a:pt x="1582" y="586"/>
                      <a:pt x="1598" y="654"/>
                      <a:pt x="1620" y="720"/>
                    </a:cubicBezTo>
                    <a:cubicBezTo>
                      <a:pt x="1546" y="745"/>
                      <a:pt x="1598" y="783"/>
                      <a:pt x="1515" y="843"/>
                    </a:cubicBezTo>
                    <a:cubicBezTo>
                      <a:pt x="1502" y="863"/>
                      <a:pt x="1401" y="842"/>
                      <a:pt x="1395" y="865"/>
                    </a:cubicBezTo>
                    <a:cubicBezTo>
                      <a:pt x="1343" y="1056"/>
                      <a:pt x="1423" y="999"/>
                      <a:pt x="1300" y="1040"/>
                    </a:cubicBezTo>
                    <a:cubicBezTo>
                      <a:pt x="1280" y="1070"/>
                      <a:pt x="1240" y="1119"/>
                      <a:pt x="1240" y="1160"/>
                    </a:cubicBezTo>
                    <a:cubicBezTo>
                      <a:pt x="1240" y="1185"/>
                      <a:pt x="1271" y="1272"/>
                      <a:pt x="1280" y="1300"/>
                    </a:cubicBezTo>
                    <a:cubicBezTo>
                      <a:pt x="1273" y="1320"/>
                      <a:pt x="1275" y="1345"/>
                      <a:pt x="1260" y="1360"/>
                    </a:cubicBezTo>
                    <a:cubicBezTo>
                      <a:pt x="1245" y="1375"/>
                      <a:pt x="1206" y="1360"/>
                      <a:pt x="1200" y="1380"/>
                    </a:cubicBezTo>
                    <a:cubicBezTo>
                      <a:pt x="1189" y="1418"/>
                      <a:pt x="1225" y="1515"/>
                      <a:pt x="1240" y="1560"/>
                    </a:cubicBezTo>
                    <a:cubicBezTo>
                      <a:pt x="1227" y="1580"/>
                      <a:pt x="1217" y="1603"/>
                      <a:pt x="1200" y="1620"/>
                    </a:cubicBezTo>
                    <a:cubicBezTo>
                      <a:pt x="1183" y="1637"/>
                      <a:pt x="1153" y="1640"/>
                      <a:pt x="1140" y="1660"/>
                    </a:cubicBezTo>
                    <a:cubicBezTo>
                      <a:pt x="1125" y="1683"/>
                      <a:pt x="1127" y="1713"/>
                      <a:pt x="1120" y="1740"/>
                    </a:cubicBezTo>
                    <a:cubicBezTo>
                      <a:pt x="1120" y="1741"/>
                      <a:pt x="1195" y="1953"/>
                      <a:pt x="1140" y="2000"/>
                    </a:cubicBezTo>
                    <a:cubicBezTo>
                      <a:pt x="1108" y="2027"/>
                      <a:pt x="1060" y="2027"/>
                      <a:pt x="1020" y="2040"/>
                    </a:cubicBezTo>
                    <a:cubicBezTo>
                      <a:pt x="997" y="2048"/>
                      <a:pt x="980" y="2067"/>
                      <a:pt x="960" y="2080"/>
                    </a:cubicBezTo>
                    <a:cubicBezTo>
                      <a:pt x="909" y="2156"/>
                      <a:pt x="889" y="2190"/>
                      <a:pt x="800" y="2220"/>
                    </a:cubicBezTo>
                    <a:cubicBezTo>
                      <a:pt x="756" y="2309"/>
                      <a:pt x="756" y="2348"/>
                      <a:pt x="660" y="2380"/>
                    </a:cubicBezTo>
                    <a:cubicBezTo>
                      <a:pt x="617" y="2366"/>
                      <a:pt x="572" y="2356"/>
                      <a:pt x="540" y="2320"/>
                    </a:cubicBezTo>
                    <a:cubicBezTo>
                      <a:pt x="508" y="2284"/>
                      <a:pt x="460" y="2200"/>
                      <a:pt x="460" y="2200"/>
                    </a:cubicBezTo>
                    <a:cubicBezTo>
                      <a:pt x="473" y="2160"/>
                      <a:pt x="500" y="2120"/>
                      <a:pt x="460" y="2080"/>
                    </a:cubicBezTo>
                    <a:cubicBezTo>
                      <a:pt x="445" y="2065"/>
                      <a:pt x="420" y="2067"/>
                      <a:pt x="400" y="2060"/>
                    </a:cubicBezTo>
                    <a:cubicBezTo>
                      <a:pt x="352" y="1917"/>
                      <a:pt x="395" y="1963"/>
                      <a:pt x="300" y="1900"/>
                    </a:cubicBezTo>
                    <a:cubicBezTo>
                      <a:pt x="255" y="1832"/>
                      <a:pt x="243" y="1823"/>
                      <a:pt x="280" y="1860"/>
                    </a:cubicBez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2064" name="Oval 51"/>
              <p:cNvSpPr>
                <a:spLocks noChangeArrowheads="1"/>
              </p:cNvSpPr>
              <p:nvPr/>
            </p:nvSpPr>
            <p:spPr bwMode="auto">
              <a:xfrm>
                <a:off x="243" y="913"/>
                <a:ext cx="593" cy="208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2065" name="Line 52"/>
              <p:cNvSpPr>
                <a:spLocks noChangeShapeType="1"/>
              </p:cNvSpPr>
              <p:nvPr/>
            </p:nvSpPr>
            <p:spPr bwMode="auto">
              <a:xfrm>
                <a:off x="837" y="1005"/>
                <a:ext cx="0" cy="59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66" name="Line 53"/>
              <p:cNvSpPr>
                <a:spLocks noChangeShapeType="1"/>
              </p:cNvSpPr>
              <p:nvPr/>
            </p:nvSpPr>
            <p:spPr bwMode="auto">
              <a:xfrm>
                <a:off x="244" y="1009"/>
                <a:ext cx="0" cy="59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67" name="Oval 54"/>
              <p:cNvSpPr>
                <a:spLocks noChangeArrowheads="1"/>
              </p:cNvSpPr>
              <p:nvPr/>
            </p:nvSpPr>
            <p:spPr bwMode="auto">
              <a:xfrm>
                <a:off x="243" y="1481"/>
                <a:ext cx="595" cy="208"/>
              </a:xfrm>
              <a:prstGeom prst="ellipse">
                <a:avLst/>
              </a:prstGeom>
              <a:solidFill>
                <a:srgbClr val="99CCFF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2068" name="Oval 55"/>
              <p:cNvSpPr>
                <a:spLocks noChangeArrowheads="1"/>
              </p:cNvSpPr>
              <p:nvPr/>
            </p:nvSpPr>
            <p:spPr bwMode="auto">
              <a:xfrm>
                <a:off x="313" y="868"/>
                <a:ext cx="300" cy="123"/>
              </a:xfrm>
              <a:prstGeom prst="ellipse">
                <a:avLst/>
              </a:prstGeom>
              <a:solidFill>
                <a:srgbClr val="FFFFFF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2069" name="Oval 56"/>
              <p:cNvSpPr>
                <a:spLocks noChangeArrowheads="1"/>
              </p:cNvSpPr>
              <p:nvPr/>
            </p:nvSpPr>
            <p:spPr bwMode="auto">
              <a:xfrm>
                <a:off x="443" y="868"/>
                <a:ext cx="335" cy="123"/>
              </a:xfrm>
              <a:prstGeom prst="ellipse">
                <a:avLst/>
              </a:prstGeom>
              <a:solidFill>
                <a:srgbClr val="FFFFFF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</p:grpSp>
      <p:sp>
        <p:nvSpPr>
          <p:cNvPr id="2053" name="Line 58"/>
          <p:cNvSpPr>
            <a:spLocks noChangeShapeType="1"/>
          </p:cNvSpPr>
          <p:nvPr/>
        </p:nvSpPr>
        <p:spPr bwMode="auto">
          <a:xfrm flipV="1">
            <a:off x="4953000" y="549275"/>
            <a:ext cx="0" cy="61198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C7060FF7-6FCE-4DEF-B137-6792D4F2AEE1}"/>
              </a:ext>
            </a:extLst>
          </p:cNvPr>
          <p:cNvSpPr/>
          <p:nvPr/>
        </p:nvSpPr>
        <p:spPr>
          <a:xfrm>
            <a:off x="5529064" y="1133861"/>
            <a:ext cx="1465331" cy="140137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5E4C206F-9464-4F03-9A23-CA7CF987376F}"/>
              </a:ext>
            </a:extLst>
          </p:cNvPr>
          <p:cNvSpPr/>
          <p:nvPr/>
        </p:nvSpPr>
        <p:spPr>
          <a:xfrm>
            <a:off x="8277984" y="2680249"/>
            <a:ext cx="1465331" cy="140137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29A6F2EF-825B-48FF-AD49-4335EDA798F6}"/>
              </a:ext>
            </a:extLst>
          </p:cNvPr>
          <p:cNvSpPr/>
          <p:nvPr/>
        </p:nvSpPr>
        <p:spPr>
          <a:xfrm>
            <a:off x="5784980" y="4643508"/>
            <a:ext cx="1465331" cy="140137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85532D1-A63F-B36D-EAAD-B381D45AE08E}"/>
              </a:ext>
            </a:extLst>
          </p:cNvPr>
          <p:cNvSpPr txBox="1"/>
          <p:nvPr/>
        </p:nvSpPr>
        <p:spPr>
          <a:xfrm>
            <a:off x="3388420" y="504204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Stoffebene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6B5B9C-BC31-AE68-9463-3885A354E70D}"/>
              </a:ext>
            </a:extLst>
          </p:cNvPr>
          <p:cNvSpPr txBox="1"/>
          <p:nvPr/>
        </p:nvSpPr>
        <p:spPr>
          <a:xfrm>
            <a:off x="5114524" y="504204"/>
            <a:ext cx="1770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Teilchenebene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8AA7888-494B-CB05-70C0-E980F1975CC5}"/>
              </a:ext>
            </a:extLst>
          </p:cNvPr>
          <p:cNvSpPr txBox="1"/>
          <p:nvPr/>
        </p:nvSpPr>
        <p:spPr>
          <a:xfrm>
            <a:off x="6284925" y="6530588"/>
            <a:ext cx="35684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(verändert nach W. Wagner, Universität Bayreuth)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Aggregatzustände (Bsp. Wasser)</a:t>
            </a:r>
          </a:p>
        </p:txBody>
      </p:sp>
      <p:grpSp>
        <p:nvGrpSpPr>
          <p:cNvPr id="3075" name="Group 5"/>
          <p:cNvGrpSpPr>
            <a:grpSpLocks/>
          </p:cNvGrpSpPr>
          <p:nvPr/>
        </p:nvGrpSpPr>
        <p:grpSpPr bwMode="auto">
          <a:xfrm>
            <a:off x="2951163" y="2811463"/>
            <a:ext cx="965200" cy="1281112"/>
            <a:chOff x="5737" y="5437"/>
            <a:chExt cx="1520" cy="2018"/>
          </a:xfrm>
        </p:grpSpPr>
        <p:sp>
          <p:nvSpPr>
            <p:cNvPr id="3218" name="AutoShape 6"/>
            <p:cNvSpPr>
              <a:spLocks noChangeArrowheads="1"/>
            </p:cNvSpPr>
            <p:nvPr/>
          </p:nvSpPr>
          <p:spPr bwMode="auto">
            <a:xfrm rot="-1880">
              <a:off x="5737" y="5437"/>
              <a:ext cx="1520" cy="2018"/>
            </a:xfrm>
            <a:prstGeom prst="can">
              <a:avLst>
                <a:gd name="adj" fmla="val 34574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19" name="AutoShape 7"/>
            <p:cNvSpPr>
              <a:spLocks noChangeArrowheads="1"/>
            </p:cNvSpPr>
            <p:nvPr/>
          </p:nvSpPr>
          <p:spPr bwMode="auto">
            <a:xfrm>
              <a:off x="5778" y="6439"/>
              <a:ext cx="1448" cy="995"/>
            </a:xfrm>
            <a:prstGeom prst="can">
              <a:avLst>
                <a:gd name="adj" fmla="val 50000"/>
              </a:avLst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grpSp>
        <p:nvGrpSpPr>
          <p:cNvPr id="3076" name="Group 132"/>
          <p:cNvGrpSpPr>
            <a:grpSpLocks/>
          </p:cNvGrpSpPr>
          <p:nvPr/>
        </p:nvGrpSpPr>
        <p:grpSpPr bwMode="auto">
          <a:xfrm>
            <a:off x="385763" y="522288"/>
            <a:ext cx="1068387" cy="1871662"/>
            <a:chOff x="243" y="510"/>
            <a:chExt cx="673" cy="1179"/>
          </a:xfrm>
        </p:grpSpPr>
        <p:sp>
          <p:nvSpPr>
            <p:cNvPr id="3211" name="Freeform 9"/>
            <p:cNvSpPr>
              <a:spLocks/>
            </p:cNvSpPr>
            <p:nvPr/>
          </p:nvSpPr>
          <p:spPr bwMode="auto">
            <a:xfrm>
              <a:off x="268" y="510"/>
              <a:ext cx="648" cy="952"/>
            </a:xfrm>
            <a:custGeom>
              <a:avLst/>
              <a:gdLst>
                <a:gd name="T0" fmla="*/ 280 w 1620"/>
                <a:gd name="T1" fmla="*/ 1860 h 2380"/>
                <a:gd name="T2" fmla="*/ 160 w 1620"/>
                <a:gd name="T3" fmla="*/ 1800 h 2380"/>
                <a:gd name="T4" fmla="*/ 80 w 1620"/>
                <a:gd name="T5" fmla="*/ 1580 h 2380"/>
                <a:gd name="T6" fmla="*/ 100 w 1620"/>
                <a:gd name="T7" fmla="*/ 1480 h 2380"/>
                <a:gd name="T8" fmla="*/ 220 w 1620"/>
                <a:gd name="T9" fmla="*/ 1360 h 2380"/>
                <a:gd name="T10" fmla="*/ 220 w 1620"/>
                <a:gd name="T11" fmla="*/ 1200 h 2380"/>
                <a:gd name="T12" fmla="*/ 160 w 1620"/>
                <a:gd name="T13" fmla="*/ 1160 h 2380"/>
                <a:gd name="T14" fmla="*/ 60 w 1620"/>
                <a:gd name="T15" fmla="*/ 980 h 2380"/>
                <a:gd name="T16" fmla="*/ 140 w 1620"/>
                <a:gd name="T17" fmla="*/ 800 h 2380"/>
                <a:gd name="T18" fmla="*/ 80 w 1620"/>
                <a:gd name="T19" fmla="*/ 740 h 2380"/>
                <a:gd name="T20" fmla="*/ 20 w 1620"/>
                <a:gd name="T21" fmla="*/ 700 h 2380"/>
                <a:gd name="T22" fmla="*/ 0 w 1620"/>
                <a:gd name="T23" fmla="*/ 640 h 2380"/>
                <a:gd name="T24" fmla="*/ 20 w 1620"/>
                <a:gd name="T25" fmla="*/ 520 h 2380"/>
                <a:gd name="T26" fmla="*/ 40 w 1620"/>
                <a:gd name="T27" fmla="*/ 460 h 2380"/>
                <a:gd name="T28" fmla="*/ 200 w 1620"/>
                <a:gd name="T29" fmla="*/ 440 h 2380"/>
                <a:gd name="T30" fmla="*/ 218 w 1620"/>
                <a:gd name="T31" fmla="*/ 273 h 2380"/>
                <a:gd name="T32" fmla="*/ 280 w 1620"/>
                <a:gd name="T33" fmla="*/ 160 h 2380"/>
                <a:gd name="T34" fmla="*/ 390 w 1620"/>
                <a:gd name="T35" fmla="*/ 123 h 2380"/>
                <a:gd name="T36" fmla="*/ 500 w 1620"/>
                <a:gd name="T37" fmla="*/ 120 h 2380"/>
                <a:gd name="T38" fmla="*/ 520 w 1620"/>
                <a:gd name="T39" fmla="*/ 60 h 2380"/>
                <a:gd name="T40" fmla="*/ 580 w 1620"/>
                <a:gd name="T41" fmla="*/ 40 h 2380"/>
                <a:gd name="T42" fmla="*/ 660 w 1620"/>
                <a:gd name="T43" fmla="*/ 0 h 2380"/>
                <a:gd name="T44" fmla="*/ 840 w 1620"/>
                <a:gd name="T45" fmla="*/ 80 h 2380"/>
                <a:gd name="T46" fmla="*/ 1140 w 1620"/>
                <a:gd name="T47" fmla="*/ 20 h 2380"/>
                <a:gd name="T48" fmla="*/ 1280 w 1620"/>
                <a:gd name="T49" fmla="*/ 40 h 2380"/>
                <a:gd name="T50" fmla="*/ 1300 w 1620"/>
                <a:gd name="T51" fmla="*/ 100 h 2380"/>
                <a:gd name="T52" fmla="*/ 1340 w 1620"/>
                <a:gd name="T53" fmla="*/ 160 h 2380"/>
                <a:gd name="T54" fmla="*/ 1380 w 1620"/>
                <a:gd name="T55" fmla="*/ 280 h 2380"/>
                <a:gd name="T56" fmla="*/ 1520 w 1620"/>
                <a:gd name="T57" fmla="*/ 320 h 2380"/>
                <a:gd name="T58" fmla="*/ 1540 w 1620"/>
                <a:gd name="T59" fmla="*/ 380 h 2380"/>
                <a:gd name="T60" fmla="*/ 1580 w 1620"/>
                <a:gd name="T61" fmla="*/ 440 h 2380"/>
                <a:gd name="T62" fmla="*/ 1560 w 1620"/>
                <a:gd name="T63" fmla="*/ 520 h 2380"/>
                <a:gd name="T64" fmla="*/ 1620 w 1620"/>
                <a:gd name="T65" fmla="*/ 720 h 2380"/>
                <a:gd name="T66" fmla="*/ 1515 w 1620"/>
                <a:gd name="T67" fmla="*/ 843 h 2380"/>
                <a:gd name="T68" fmla="*/ 1395 w 1620"/>
                <a:gd name="T69" fmla="*/ 865 h 2380"/>
                <a:gd name="T70" fmla="*/ 1300 w 1620"/>
                <a:gd name="T71" fmla="*/ 1040 h 2380"/>
                <a:gd name="T72" fmla="*/ 1240 w 1620"/>
                <a:gd name="T73" fmla="*/ 1160 h 2380"/>
                <a:gd name="T74" fmla="*/ 1280 w 1620"/>
                <a:gd name="T75" fmla="*/ 1300 h 2380"/>
                <a:gd name="T76" fmla="*/ 1260 w 1620"/>
                <a:gd name="T77" fmla="*/ 1360 h 2380"/>
                <a:gd name="T78" fmla="*/ 1200 w 1620"/>
                <a:gd name="T79" fmla="*/ 1380 h 2380"/>
                <a:gd name="T80" fmla="*/ 1240 w 1620"/>
                <a:gd name="T81" fmla="*/ 1560 h 2380"/>
                <a:gd name="T82" fmla="*/ 1200 w 1620"/>
                <a:gd name="T83" fmla="*/ 1620 h 2380"/>
                <a:gd name="T84" fmla="*/ 1140 w 1620"/>
                <a:gd name="T85" fmla="*/ 1660 h 2380"/>
                <a:gd name="T86" fmla="*/ 1120 w 1620"/>
                <a:gd name="T87" fmla="*/ 1740 h 2380"/>
                <a:gd name="T88" fmla="*/ 1140 w 1620"/>
                <a:gd name="T89" fmla="*/ 2000 h 2380"/>
                <a:gd name="T90" fmla="*/ 1020 w 1620"/>
                <a:gd name="T91" fmla="*/ 2040 h 2380"/>
                <a:gd name="T92" fmla="*/ 960 w 1620"/>
                <a:gd name="T93" fmla="*/ 2080 h 2380"/>
                <a:gd name="T94" fmla="*/ 800 w 1620"/>
                <a:gd name="T95" fmla="*/ 2220 h 2380"/>
                <a:gd name="T96" fmla="*/ 660 w 1620"/>
                <a:gd name="T97" fmla="*/ 2380 h 2380"/>
                <a:gd name="T98" fmla="*/ 540 w 1620"/>
                <a:gd name="T99" fmla="*/ 2320 h 2380"/>
                <a:gd name="T100" fmla="*/ 460 w 1620"/>
                <a:gd name="T101" fmla="*/ 2200 h 2380"/>
                <a:gd name="T102" fmla="*/ 460 w 1620"/>
                <a:gd name="T103" fmla="*/ 2080 h 2380"/>
                <a:gd name="T104" fmla="*/ 400 w 1620"/>
                <a:gd name="T105" fmla="*/ 2060 h 2380"/>
                <a:gd name="T106" fmla="*/ 300 w 1620"/>
                <a:gd name="T107" fmla="*/ 1900 h 2380"/>
                <a:gd name="T108" fmla="*/ 280 w 1620"/>
                <a:gd name="T109" fmla="*/ 1860 h 238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620"/>
                <a:gd name="T166" fmla="*/ 0 h 2380"/>
                <a:gd name="T167" fmla="*/ 1620 w 1620"/>
                <a:gd name="T168" fmla="*/ 2380 h 238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620" h="2380">
                  <a:moveTo>
                    <a:pt x="280" y="1860"/>
                  </a:moveTo>
                  <a:cubicBezTo>
                    <a:pt x="239" y="1846"/>
                    <a:pt x="190" y="1836"/>
                    <a:pt x="160" y="1800"/>
                  </a:cubicBezTo>
                  <a:cubicBezTo>
                    <a:pt x="113" y="1744"/>
                    <a:pt x="97" y="1648"/>
                    <a:pt x="80" y="1580"/>
                  </a:cubicBezTo>
                  <a:cubicBezTo>
                    <a:pt x="87" y="1547"/>
                    <a:pt x="82" y="1509"/>
                    <a:pt x="100" y="1480"/>
                  </a:cubicBezTo>
                  <a:cubicBezTo>
                    <a:pt x="130" y="1432"/>
                    <a:pt x="220" y="1360"/>
                    <a:pt x="220" y="1360"/>
                  </a:cubicBezTo>
                  <a:cubicBezTo>
                    <a:pt x="241" y="1298"/>
                    <a:pt x="261" y="1271"/>
                    <a:pt x="220" y="1200"/>
                  </a:cubicBezTo>
                  <a:cubicBezTo>
                    <a:pt x="208" y="1179"/>
                    <a:pt x="180" y="1173"/>
                    <a:pt x="160" y="1160"/>
                  </a:cubicBezTo>
                  <a:cubicBezTo>
                    <a:pt x="68" y="1022"/>
                    <a:pt x="95" y="1086"/>
                    <a:pt x="60" y="980"/>
                  </a:cubicBezTo>
                  <a:cubicBezTo>
                    <a:pt x="82" y="915"/>
                    <a:pt x="118" y="865"/>
                    <a:pt x="140" y="800"/>
                  </a:cubicBezTo>
                  <a:cubicBezTo>
                    <a:pt x="120" y="780"/>
                    <a:pt x="102" y="758"/>
                    <a:pt x="80" y="740"/>
                  </a:cubicBezTo>
                  <a:cubicBezTo>
                    <a:pt x="62" y="725"/>
                    <a:pt x="35" y="719"/>
                    <a:pt x="20" y="700"/>
                  </a:cubicBezTo>
                  <a:cubicBezTo>
                    <a:pt x="7" y="684"/>
                    <a:pt x="7" y="660"/>
                    <a:pt x="0" y="640"/>
                  </a:cubicBezTo>
                  <a:cubicBezTo>
                    <a:pt x="7" y="600"/>
                    <a:pt x="11" y="560"/>
                    <a:pt x="20" y="520"/>
                  </a:cubicBezTo>
                  <a:cubicBezTo>
                    <a:pt x="25" y="499"/>
                    <a:pt x="21" y="469"/>
                    <a:pt x="40" y="460"/>
                  </a:cubicBezTo>
                  <a:cubicBezTo>
                    <a:pt x="89" y="438"/>
                    <a:pt x="147" y="447"/>
                    <a:pt x="200" y="440"/>
                  </a:cubicBezTo>
                  <a:cubicBezTo>
                    <a:pt x="234" y="409"/>
                    <a:pt x="205" y="320"/>
                    <a:pt x="218" y="273"/>
                  </a:cubicBezTo>
                  <a:cubicBezTo>
                    <a:pt x="231" y="226"/>
                    <a:pt x="251" y="185"/>
                    <a:pt x="280" y="160"/>
                  </a:cubicBezTo>
                  <a:cubicBezTo>
                    <a:pt x="309" y="143"/>
                    <a:pt x="353" y="130"/>
                    <a:pt x="390" y="123"/>
                  </a:cubicBezTo>
                  <a:cubicBezTo>
                    <a:pt x="427" y="116"/>
                    <a:pt x="478" y="130"/>
                    <a:pt x="500" y="120"/>
                  </a:cubicBezTo>
                  <a:cubicBezTo>
                    <a:pt x="507" y="100"/>
                    <a:pt x="505" y="75"/>
                    <a:pt x="520" y="60"/>
                  </a:cubicBezTo>
                  <a:cubicBezTo>
                    <a:pt x="535" y="45"/>
                    <a:pt x="561" y="48"/>
                    <a:pt x="580" y="40"/>
                  </a:cubicBezTo>
                  <a:cubicBezTo>
                    <a:pt x="607" y="28"/>
                    <a:pt x="633" y="13"/>
                    <a:pt x="660" y="0"/>
                  </a:cubicBezTo>
                  <a:cubicBezTo>
                    <a:pt x="803" y="48"/>
                    <a:pt x="745" y="17"/>
                    <a:pt x="840" y="80"/>
                  </a:cubicBezTo>
                  <a:cubicBezTo>
                    <a:pt x="940" y="60"/>
                    <a:pt x="1043" y="52"/>
                    <a:pt x="1140" y="20"/>
                  </a:cubicBezTo>
                  <a:cubicBezTo>
                    <a:pt x="1187" y="27"/>
                    <a:pt x="1238" y="19"/>
                    <a:pt x="1280" y="40"/>
                  </a:cubicBezTo>
                  <a:cubicBezTo>
                    <a:pt x="1299" y="49"/>
                    <a:pt x="1291" y="81"/>
                    <a:pt x="1300" y="100"/>
                  </a:cubicBezTo>
                  <a:cubicBezTo>
                    <a:pt x="1311" y="121"/>
                    <a:pt x="1330" y="138"/>
                    <a:pt x="1340" y="160"/>
                  </a:cubicBezTo>
                  <a:cubicBezTo>
                    <a:pt x="1357" y="199"/>
                    <a:pt x="1340" y="267"/>
                    <a:pt x="1380" y="280"/>
                  </a:cubicBezTo>
                  <a:cubicBezTo>
                    <a:pt x="1466" y="309"/>
                    <a:pt x="1420" y="295"/>
                    <a:pt x="1520" y="320"/>
                  </a:cubicBezTo>
                  <a:cubicBezTo>
                    <a:pt x="1527" y="340"/>
                    <a:pt x="1531" y="361"/>
                    <a:pt x="1540" y="380"/>
                  </a:cubicBezTo>
                  <a:cubicBezTo>
                    <a:pt x="1551" y="401"/>
                    <a:pt x="1577" y="416"/>
                    <a:pt x="1580" y="440"/>
                  </a:cubicBezTo>
                  <a:cubicBezTo>
                    <a:pt x="1584" y="467"/>
                    <a:pt x="1567" y="493"/>
                    <a:pt x="1560" y="520"/>
                  </a:cubicBezTo>
                  <a:cubicBezTo>
                    <a:pt x="1582" y="586"/>
                    <a:pt x="1598" y="654"/>
                    <a:pt x="1620" y="720"/>
                  </a:cubicBezTo>
                  <a:cubicBezTo>
                    <a:pt x="1546" y="745"/>
                    <a:pt x="1598" y="783"/>
                    <a:pt x="1515" y="843"/>
                  </a:cubicBezTo>
                  <a:cubicBezTo>
                    <a:pt x="1502" y="863"/>
                    <a:pt x="1401" y="842"/>
                    <a:pt x="1395" y="865"/>
                  </a:cubicBezTo>
                  <a:cubicBezTo>
                    <a:pt x="1343" y="1056"/>
                    <a:pt x="1423" y="999"/>
                    <a:pt x="1300" y="1040"/>
                  </a:cubicBezTo>
                  <a:cubicBezTo>
                    <a:pt x="1280" y="1070"/>
                    <a:pt x="1240" y="1119"/>
                    <a:pt x="1240" y="1160"/>
                  </a:cubicBezTo>
                  <a:cubicBezTo>
                    <a:pt x="1240" y="1185"/>
                    <a:pt x="1271" y="1272"/>
                    <a:pt x="1280" y="1300"/>
                  </a:cubicBezTo>
                  <a:cubicBezTo>
                    <a:pt x="1273" y="1320"/>
                    <a:pt x="1275" y="1345"/>
                    <a:pt x="1260" y="1360"/>
                  </a:cubicBezTo>
                  <a:cubicBezTo>
                    <a:pt x="1245" y="1375"/>
                    <a:pt x="1206" y="1360"/>
                    <a:pt x="1200" y="1380"/>
                  </a:cubicBezTo>
                  <a:cubicBezTo>
                    <a:pt x="1189" y="1418"/>
                    <a:pt x="1225" y="1515"/>
                    <a:pt x="1240" y="1560"/>
                  </a:cubicBezTo>
                  <a:cubicBezTo>
                    <a:pt x="1227" y="1580"/>
                    <a:pt x="1217" y="1603"/>
                    <a:pt x="1200" y="1620"/>
                  </a:cubicBezTo>
                  <a:cubicBezTo>
                    <a:pt x="1183" y="1637"/>
                    <a:pt x="1153" y="1640"/>
                    <a:pt x="1140" y="1660"/>
                  </a:cubicBezTo>
                  <a:cubicBezTo>
                    <a:pt x="1125" y="1683"/>
                    <a:pt x="1127" y="1713"/>
                    <a:pt x="1120" y="1740"/>
                  </a:cubicBezTo>
                  <a:cubicBezTo>
                    <a:pt x="1120" y="1741"/>
                    <a:pt x="1195" y="1953"/>
                    <a:pt x="1140" y="2000"/>
                  </a:cubicBezTo>
                  <a:cubicBezTo>
                    <a:pt x="1108" y="2027"/>
                    <a:pt x="1060" y="2027"/>
                    <a:pt x="1020" y="2040"/>
                  </a:cubicBezTo>
                  <a:cubicBezTo>
                    <a:pt x="997" y="2048"/>
                    <a:pt x="980" y="2067"/>
                    <a:pt x="960" y="2080"/>
                  </a:cubicBezTo>
                  <a:cubicBezTo>
                    <a:pt x="909" y="2156"/>
                    <a:pt x="889" y="2190"/>
                    <a:pt x="800" y="2220"/>
                  </a:cubicBezTo>
                  <a:cubicBezTo>
                    <a:pt x="756" y="2309"/>
                    <a:pt x="756" y="2348"/>
                    <a:pt x="660" y="2380"/>
                  </a:cubicBezTo>
                  <a:cubicBezTo>
                    <a:pt x="617" y="2366"/>
                    <a:pt x="572" y="2356"/>
                    <a:pt x="540" y="2320"/>
                  </a:cubicBezTo>
                  <a:cubicBezTo>
                    <a:pt x="508" y="2284"/>
                    <a:pt x="460" y="2200"/>
                    <a:pt x="460" y="2200"/>
                  </a:cubicBezTo>
                  <a:cubicBezTo>
                    <a:pt x="473" y="2160"/>
                    <a:pt x="500" y="2120"/>
                    <a:pt x="460" y="2080"/>
                  </a:cubicBezTo>
                  <a:cubicBezTo>
                    <a:pt x="445" y="2065"/>
                    <a:pt x="420" y="2067"/>
                    <a:pt x="400" y="2060"/>
                  </a:cubicBezTo>
                  <a:cubicBezTo>
                    <a:pt x="352" y="1917"/>
                    <a:pt x="395" y="1963"/>
                    <a:pt x="300" y="1900"/>
                  </a:cubicBezTo>
                  <a:cubicBezTo>
                    <a:pt x="255" y="1832"/>
                    <a:pt x="243" y="1823"/>
                    <a:pt x="280" y="1860"/>
                  </a:cubicBez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12" name="Oval 10"/>
            <p:cNvSpPr>
              <a:spLocks noChangeArrowheads="1"/>
            </p:cNvSpPr>
            <p:nvPr/>
          </p:nvSpPr>
          <p:spPr bwMode="auto">
            <a:xfrm>
              <a:off x="243" y="913"/>
              <a:ext cx="593" cy="208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13" name="Line 11"/>
            <p:cNvSpPr>
              <a:spLocks noChangeShapeType="1"/>
            </p:cNvSpPr>
            <p:nvPr/>
          </p:nvSpPr>
          <p:spPr bwMode="auto">
            <a:xfrm>
              <a:off x="837" y="1005"/>
              <a:ext cx="0" cy="5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14" name="Line 12"/>
            <p:cNvSpPr>
              <a:spLocks noChangeShapeType="1"/>
            </p:cNvSpPr>
            <p:nvPr/>
          </p:nvSpPr>
          <p:spPr bwMode="auto">
            <a:xfrm>
              <a:off x="244" y="1009"/>
              <a:ext cx="0" cy="5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15" name="Oval 13"/>
            <p:cNvSpPr>
              <a:spLocks noChangeArrowheads="1"/>
            </p:cNvSpPr>
            <p:nvPr/>
          </p:nvSpPr>
          <p:spPr bwMode="auto">
            <a:xfrm>
              <a:off x="243" y="1481"/>
              <a:ext cx="595" cy="208"/>
            </a:xfrm>
            <a:prstGeom prst="ellipse">
              <a:avLst/>
            </a:prstGeom>
            <a:solidFill>
              <a:srgbClr val="99CC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16" name="Oval 14"/>
            <p:cNvSpPr>
              <a:spLocks noChangeArrowheads="1"/>
            </p:cNvSpPr>
            <p:nvPr/>
          </p:nvSpPr>
          <p:spPr bwMode="auto">
            <a:xfrm>
              <a:off x="313" y="868"/>
              <a:ext cx="300" cy="123"/>
            </a:xfrm>
            <a:prstGeom prst="ellipse">
              <a:avLst/>
            </a:prstGeom>
            <a:solidFill>
              <a:srgbClr val="FFFFFF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17" name="Oval 15"/>
            <p:cNvSpPr>
              <a:spLocks noChangeArrowheads="1"/>
            </p:cNvSpPr>
            <p:nvPr/>
          </p:nvSpPr>
          <p:spPr bwMode="auto">
            <a:xfrm>
              <a:off x="443" y="868"/>
              <a:ext cx="335" cy="123"/>
            </a:xfrm>
            <a:prstGeom prst="ellipse">
              <a:avLst/>
            </a:prstGeom>
            <a:solidFill>
              <a:srgbClr val="FFFFFF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grpSp>
        <p:nvGrpSpPr>
          <p:cNvPr id="3077" name="Group 16"/>
          <p:cNvGrpSpPr>
            <a:grpSpLocks/>
          </p:cNvGrpSpPr>
          <p:nvPr/>
        </p:nvGrpSpPr>
        <p:grpSpPr bwMode="auto">
          <a:xfrm>
            <a:off x="273050" y="4514850"/>
            <a:ext cx="965200" cy="1219200"/>
            <a:chOff x="1940" y="8560"/>
            <a:chExt cx="1520" cy="1920"/>
          </a:xfrm>
        </p:grpSpPr>
        <p:sp>
          <p:nvSpPr>
            <p:cNvPr id="3207" name="AutoShape 17"/>
            <p:cNvSpPr>
              <a:spLocks noChangeArrowheads="1"/>
            </p:cNvSpPr>
            <p:nvPr/>
          </p:nvSpPr>
          <p:spPr bwMode="auto">
            <a:xfrm rot="1902">
              <a:off x="1940" y="8560"/>
              <a:ext cx="1520" cy="1920"/>
            </a:xfrm>
            <a:prstGeom prst="can">
              <a:avLst>
                <a:gd name="adj" fmla="val 31579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08" name="Oval 18"/>
            <p:cNvSpPr>
              <a:spLocks noChangeArrowheads="1"/>
            </p:cNvSpPr>
            <p:nvPr/>
          </p:nvSpPr>
          <p:spPr bwMode="auto">
            <a:xfrm>
              <a:off x="1940" y="9996"/>
              <a:ext cx="1520" cy="467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09" name="AutoShape 19"/>
            <p:cNvSpPr>
              <a:spLocks noChangeArrowheads="1"/>
            </p:cNvSpPr>
            <p:nvPr/>
          </p:nvSpPr>
          <p:spPr bwMode="auto">
            <a:xfrm rot="8000103">
              <a:off x="2628" y="9602"/>
              <a:ext cx="783" cy="614"/>
            </a:xfrm>
            <a:prstGeom prst="cube">
              <a:avLst>
                <a:gd name="adj" fmla="val 25000"/>
              </a:avLst>
            </a:prstGeom>
            <a:solidFill>
              <a:srgbClr val="99CCFF"/>
            </a:solidFill>
            <a:ln w="12700">
              <a:solidFill>
                <a:srgbClr val="99CC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10" name="AutoShape 20"/>
            <p:cNvSpPr>
              <a:spLocks noChangeArrowheads="1"/>
            </p:cNvSpPr>
            <p:nvPr/>
          </p:nvSpPr>
          <p:spPr bwMode="auto">
            <a:xfrm rot="-1830614">
              <a:off x="2005" y="9429"/>
              <a:ext cx="783" cy="614"/>
            </a:xfrm>
            <a:prstGeom prst="cube">
              <a:avLst>
                <a:gd name="adj" fmla="val 25000"/>
              </a:avLst>
            </a:prstGeom>
            <a:solidFill>
              <a:srgbClr val="99CCFF"/>
            </a:solidFill>
            <a:ln w="12700">
              <a:solidFill>
                <a:srgbClr val="99CC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sp>
        <p:nvSpPr>
          <p:cNvPr id="3078" name="Line 21"/>
          <p:cNvSpPr>
            <a:spLocks noChangeShapeType="1"/>
          </p:cNvSpPr>
          <p:nvPr/>
        </p:nvSpPr>
        <p:spPr bwMode="auto">
          <a:xfrm flipV="1">
            <a:off x="1403350" y="3930650"/>
            <a:ext cx="1016000" cy="774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9" name="Line 22"/>
          <p:cNvSpPr>
            <a:spLocks noChangeShapeType="1"/>
          </p:cNvSpPr>
          <p:nvPr/>
        </p:nvSpPr>
        <p:spPr bwMode="auto">
          <a:xfrm>
            <a:off x="1581150" y="2190750"/>
            <a:ext cx="1092200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0" name="Line 23"/>
          <p:cNvSpPr>
            <a:spLocks noChangeShapeType="1"/>
          </p:cNvSpPr>
          <p:nvPr/>
        </p:nvSpPr>
        <p:spPr bwMode="auto">
          <a:xfrm flipH="1" flipV="1">
            <a:off x="1555750" y="2343150"/>
            <a:ext cx="990600" cy="4953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1" name="Line 24"/>
          <p:cNvSpPr>
            <a:spLocks noChangeShapeType="1"/>
          </p:cNvSpPr>
          <p:nvPr/>
        </p:nvSpPr>
        <p:spPr bwMode="auto">
          <a:xfrm flipV="1">
            <a:off x="801688" y="2940050"/>
            <a:ext cx="0" cy="1117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" name="Line 25"/>
          <p:cNvSpPr>
            <a:spLocks noChangeShapeType="1"/>
          </p:cNvSpPr>
          <p:nvPr/>
        </p:nvSpPr>
        <p:spPr bwMode="auto">
          <a:xfrm>
            <a:off x="920750" y="2952750"/>
            <a:ext cx="0" cy="1117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3" name="Line 26"/>
          <p:cNvSpPr>
            <a:spLocks noChangeShapeType="1"/>
          </p:cNvSpPr>
          <p:nvPr/>
        </p:nvSpPr>
        <p:spPr bwMode="auto">
          <a:xfrm flipH="1">
            <a:off x="1501775" y="4083050"/>
            <a:ext cx="1017588" cy="774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06" name="Rectangle 30"/>
          <p:cNvSpPr>
            <a:spLocks noChangeArrowheads="1"/>
          </p:cNvSpPr>
          <p:nvPr/>
        </p:nvSpPr>
        <p:spPr bwMode="auto">
          <a:xfrm rot="2183147">
            <a:off x="6897983" y="4790131"/>
            <a:ext cx="1181100" cy="3556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204" name="Rectangle 33"/>
          <p:cNvSpPr>
            <a:spLocks noChangeArrowheads="1"/>
          </p:cNvSpPr>
          <p:nvPr/>
        </p:nvSpPr>
        <p:spPr bwMode="auto">
          <a:xfrm rot="2183147">
            <a:off x="8695033" y="2408881"/>
            <a:ext cx="1181100" cy="3556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202" name="Rectangle 36"/>
          <p:cNvSpPr>
            <a:spLocks noChangeArrowheads="1"/>
          </p:cNvSpPr>
          <p:nvPr/>
        </p:nvSpPr>
        <p:spPr bwMode="auto">
          <a:xfrm rot="2183147">
            <a:off x="6643983" y="802331"/>
            <a:ext cx="1181100" cy="3556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087" name="Line 37"/>
          <p:cNvSpPr>
            <a:spLocks noChangeShapeType="1"/>
          </p:cNvSpPr>
          <p:nvPr/>
        </p:nvSpPr>
        <p:spPr bwMode="auto">
          <a:xfrm rot="432391" flipH="1" flipV="1">
            <a:off x="7302500" y="2105025"/>
            <a:ext cx="1092200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8" name="Line 38"/>
          <p:cNvSpPr>
            <a:spLocks noChangeShapeType="1"/>
          </p:cNvSpPr>
          <p:nvPr/>
        </p:nvSpPr>
        <p:spPr bwMode="auto">
          <a:xfrm rot="-10352120" flipH="1" flipV="1">
            <a:off x="7237413" y="2179638"/>
            <a:ext cx="1092200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9" name="Line 39"/>
          <p:cNvSpPr>
            <a:spLocks noChangeShapeType="1"/>
          </p:cNvSpPr>
          <p:nvPr/>
        </p:nvSpPr>
        <p:spPr bwMode="auto">
          <a:xfrm rot="5916991" flipH="1" flipV="1">
            <a:off x="7285038" y="4075113"/>
            <a:ext cx="1092200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0" name="Line 40"/>
          <p:cNvSpPr>
            <a:spLocks noChangeShapeType="1"/>
          </p:cNvSpPr>
          <p:nvPr/>
        </p:nvSpPr>
        <p:spPr bwMode="auto">
          <a:xfrm rot="-4865021" flipH="1" flipV="1">
            <a:off x="7345363" y="4200525"/>
            <a:ext cx="1092200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1" name="Line 41"/>
          <p:cNvSpPr>
            <a:spLocks noChangeShapeType="1"/>
          </p:cNvSpPr>
          <p:nvPr/>
        </p:nvSpPr>
        <p:spPr bwMode="auto">
          <a:xfrm rot="3701054" flipH="1" flipV="1">
            <a:off x="6080919" y="3537744"/>
            <a:ext cx="1100137" cy="5937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" name="Line 42"/>
          <p:cNvSpPr>
            <a:spLocks noChangeShapeType="1"/>
          </p:cNvSpPr>
          <p:nvPr/>
        </p:nvSpPr>
        <p:spPr bwMode="auto">
          <a:xfrm rot="-7083457" flipH="1" flipV="1">
            <a:off x="5995988" y="3546475"/>
            <a:ext cx="1085850" cy="5810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3093" name="Group 43"/>
          <p:cNvGrpSpPr>
            <a:grpSpLocks/>
          </p:cNvGrpSpPr>
          <p:nvPr/>
        </p:nvGrpSpPr>
        <p:grpSpPr bwMode="auto">
          <a:xfrm>
            <a:off x="4881563" y="444500"/>
            <a:ext cx="165100" cy="6413500"/>
            <a:chOff x="8380" y="1260"/>
            <a:chExt cx="260" cy="10100"/>
          </a:xfrm>
        </p:grpSpPr>
        <p:sp>
          <p:nvSpPr>
            <p:cNvPr id="3199" name="Rectangle 44"/>
            <p:cNvSpPr>
              <a:spLocks noChangeArrowheads="1"/>
            </p:cNvSpPr>
            <p:nvPr/>
          </p:nvSpPr>
          <p:spPr bwMode="auto">
            <a:xfrm>
              <a:off x="8440" y="2040"/>
              <a:ext cx="140" cy="9320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00" name="AutoShape 45"/>
            <p:cNvSpPr>
              <a:spLocks noChangeArrowheads="1"/>
            </p:cNvSpPr>
            <p:nvPr/>
          </p:nvSpPr>
          <p:spPr bwMode="auto">
            <a:xfrm>
              <a:off x="8380" y="1260"/>
              <a:ext cx="260" cy="780"/>
            </a:xfrm>
            <a:prstGeom prst="triangle">
              <a:avLst>
                <a:gd name="adj" fmla="val 50000"/>
              </a:avLst>
            </a:prstGeom>
            <a:solidFill>
              <a:srgbClr val="FF7C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sp>
        <p:nvSpPr>
          <p:cNvPr id="3094" name="Text Box 46"/>
          <p:cNvSpPr txBox="1">
            <a:spLocks noChangeArrowheads="1"/>
          </p:cNvSpPr>
          <p:nvPr/>
        </p:nvSpPr>
        <p:spPr bwMode="auto">
          <a:xfrm>
            <a:off x="1497013" y="1612900"/>
            <a:ext cx="887412" cy="520700"/>
          </a:xfrm>
          <a:prstGeom prst="rect">
            <a:avLst/>
          </a:prstGeom>
          <a:solidFill>
            <a:srgbClr val="99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000"/>
              <a:t>gasförmiger</a:t>
            </a:r>
          </a:p>
          <a:p>
            <a:pPr eaLnBrk="1" hangingPunct="1"/>
            <a:r>
              <a:rPr lang="de-DE" altLang="de-DE" sz="1000"/>
              <a:t>   Zustand</a:t>
            </a:r>
          </a:p>
        </p:txBody>
      </p:sp>
      <p:sp>
        <p:nvSpPr>
          <p:cNvPr id="3095" name="Text Box 47"/>
          <p:cNvSpPr txBox="1">
            <a:spLocks noChangeArrowheads="1"/>
          </p:cNvSpPr>
          <p:nvPr/>
        </p:nvSpPr>
        <p:spPr bwMode="auto">
          <a:xfrm>
            <a:off x="5097463" y="2205038"/>
            <a:ext cx="1208087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000"/>
              <a:t>keine</a:t>
            </a:r>
          </a:p>
          <a:p>
            <a:pPr algn="ctr" eaLnBrk="1" hangingPunct="1"/>
            <a:r>
              <a:rPr lang="de-DE" altLang="de-DE" sz="1000"/>
              <a:t>Anziehungskräfte</a:t>
            </a:r>
          </a:p>
          <a:p>
            <a:pPr algn="ctr" eaLnBrk="1" hangingPunct="1"/>
            <a:r>
              <a:rPr lang="de-DE" altLang="de-DE" sz="1000"/>
              <a:t>zw. den Teilchen</a:t>
            </a:r>
          </a:p>
        </p:txBody>
      </p:sp>
      <p:sp>
        <p:nvSpPr>
          <p:cNvPr id="3096" name="Text Box 48"/>
          <p:cNvSpPr txBox="1">
            <a:spLocks noChangeArrowheads="1"/>
          </p:cNvSpPr>
          <p:nvPr/>
        </p:nvSpPr>
        <p:spPr bwMode="auto">
          <a:xfrm>
            <a:off x="1281113" y="5086350"/>
            <a:ext cx="887412" cy="520700"/>
          </a:xfrm>
          <a:prstGeom prst="rect">
            <a:avLst/>
          </a:prstGeom>
          <a:solidFill>
            <a:srgbClr val="99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000"/>
              <a:t>fester</a:t>
            </a:r>
          </a:p>
          <a:p>
            <a:pPr eaLnBrk="1" hangingPunct="1"/>
            <a:r>
              <a:rPr lang="de-DE" altLang="de-DE" sz="1000"/>
              <a:t>   Zustand</a:t>
            </a:r>
          </a:p>
        </p:txBody>
      </p:sp>
      <p:sp>
        <p:nvSpPr>
          <p:cNvPr id="3097" name="Text Box 49"/>
          <p:cNvSpPr txBox="1">
            <a:spLocks noChangeArrowheads="1"/>
          </p:cNvSpPr>
          <p:nvPr/>
        </p:nvSpPr>
        <p:spPr bwMode="auto">
          <a:xfrm>
            <a:off x="3962400" y="3286125"/>
            <a:ext cx="887413" cy="520700"/>
          </a:xfrm>
          <a:prstGeom prst="rect">
            <a:avLst/>
          </a:prstGeom>
          <a:solidFill>
            <a:srgbClr val="99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000"/>
              <a:t>flüssiger</a:t>
            </a:r>
          </a:p>
          <a:p>
            <a:pPr eaLnBrk="1" hangingPunct="1"/>
            <a:r>
              <a:rPr lang="de-DE" altLang="de-DE" sz="1000"/>
              <a:t>   Zustand</a:t>
            </a:r>
          </a:p>
        </p:txBody>
      </p:sp>
      <p:sp>
        <p:nvSpPr>
          <p:cNvPr id="3098" name="Text Box 50"/>
          <p:cNvSpPr txBox="1">
            <a:spLocks noChangeArrowheads="1"/>
          </p:cNvSpPr>
          <p:nvPr/>
        </p:nvSpPr>
        <p:spPr bwMode="auto">
          <a:xfrm>
            <a:off x="5097463" y="6057900"/>
            <a:ext cx="1206500" cy="611188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000"/>
              <a:t>starke</a:t>
            </a:r>
          </a:p>
          <a:p>
            <a:pPr algn="ctr" eaLnBrk="1" hangingPunct="1"/>
            <a:r>
              <a:rPr lang="de-DE" altLang="de-DE" sz="1000"/>
              <a:t>Anziehungskräfte</a:t>
            </a:r>
          </a:p>
          <a:p>
            <a:pPr algn="ctr" eaLnBrk="1" hangingPunct="1"/>
            <a:r>
              <a:rPr lang="de-DE" altLang="de-DE" sz="1000"/>
              <a:t>zw. den Teilchen</a:t>
            </a:r>
          </a:p>
        </p:txBody>
      </p:sp>
      <p:sp>
        <p:nvSpPr>
          <p:cNvPr id="3099" name="Text Box 51"/>
          <p:cNvSpPr txBox="1">
            <a:spLocks noChangeArrowheads="1"/>
          </p:cNvSpPr>
          <p:nvPr/>
        </p:nvSpPr>
        <p:spPr bwMode="auto">
          <a:xfrm>
            <a:off x="6969125" y="3122613"/>
            <a:ext cx="1208088" cy="611187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000"/>
              <a:t>mittelstarke</a:t>
            </a:r>
          </a:p>
          <a:p>
            <a:pPr algn="ctr" eaLnBrk="1" hangingPunct="1"/>
            <a:r>
              <a:rPr lang="de-DE" altLang="de-DE" sz="1000"/>
              <a:t>Anziehungskräfte</a:t>
            </a:r>
          </a:p>
          <a:p>
            <a:pPr algn="ctr" eaLnBrk="1" hangingPunct="1"/>
            <a:r>
              <a:rPr lang="de-DE" altLang="de-DE" sz="1000"/>
              <a:t>zw. den Teilchen</a:t>
            </a:r>
          </a:p>
        </p:txBody>
      </p:sp>
      <p:grpSp>
        <p:nvGrpSpPr>
          <p:cNvPr id="3100" name="Group 52"/>
          <p:cNvGrpSpPr>
            <a:grpSpLocks/>
          </p:cNvGrpSpPr>
          <p:nvPr/>
        </p:nvGrpSpPr>
        <p:grpSpPr bwMode="auto">
          <a:xfrm>
            <a:off x="6344306" y="866775"/>
            <a:ext cx="1420847" cy="1128395"/>
            <a:chOff x="9711" y="1640"/>
            <a:chExt cx="2237" cy="1777"/>
          </a:xfrm>
        </p:grpSpPr>
        <p:sp>
          <p:nvSpPr>
            <p:cNvPr id="3198" name="Rectangle 55"/>
            <p:cNvSpPr>
              <a:spLocks noChangeArrowheads="1"/>
            </p:cNvSpPr>
            <p:nvPr/>
          </p:nvSpPr>
          <p:spPr bwMode="auto">
            <a:xfrm rot="2183147">
              <a:off x="10088" y="1654"/>
              <a:ext cx="1860" cy="5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grpSp>
          <p:nvGrpSpPr>
            <p:cNvPr id="3175" name="Group 56"/>
            <p:cNvGrpSpPr>
              <a:grpSpLocks/>
            </p:cNvGrpSpPr>
            <p:nvPr/>
          </p:nvGrpSpPr>
          <p:grpSpPr bwMode="auto">
            <a:xfrm>
              <a:off x="9711" y="1640"/>
              <a:ext cx="1782" cy="1777"/>
              <a:chOff x="9711" y="1640"/>
              <a:chExt cx="1782" cy="1777"/>
            </a:xfrm>
          </p:grpSpPr>
          <p:sp>
            <p:nvSpPr>
              <p:cNvPr id="3176" name="Oval 57"/>
              <p:cNvSpPr>
                <a:spLocks noChangeArrowheads="1"/>
              </p:cNvSpPr>
              <p:nvPr/>
            </p:nvSpPr>
            <p:spPr bwMode="auto">
              <a:xfrm>
                <a:off x="9711" y="227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77" name="Oval 58"/>
              <p:cNvSpPr>
                <a:spLocks noChangeArrowheads="1"/>
              </p:cNvSpPr>
              <p:nvPr/>
            </p:nvSpPr>
            <p:spPr bwMode="auto">
              <a:xfrm>
                <a:off x="10008" y="1978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78" name="Oval 59"/>
              <p:cNvSpPr>
                <a:spLocks noChangeArrowheads="1"/>
              </p:cNvSpPr>
              <p:nvPr/>
            </p:nvSpPr>
            <p:spPr bwMode="auto">
              <a:xfrm>
                <a:off x="9866" y="279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79" name="Oval 60"/>
              <p:cNvSpPr>
                <a:spLocks noChangeArrowheads="1"/>
              </p:cNvSpPr>
              <p:nvPr/>
            </p:nvSpPr>
            <p:spPr bwMode="auto">
              <a:xfrm>
                <a:off x="10047" y="311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0" name="Oval 61"/>
              <p:cNvSpPr>
                <a:spLocks noChangeArrowheads="1"/>
              </p:cNvSpPr>
              <p:nvPr/>
            </p:nvSpPr>
            <p:spPr bwMode="auto">
              <a:xfrm>
                <a:off x="10242" y="2517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1" name="Oval 62"/>
              <p:cNvSpPr>
                <a:spLocks noChangeArrowheads="1"/>
              </p:cNvSpPr>
              <p:nvPr/>
            </p:nvSpPr>
            <p:spPr bwMode="auto">
              <a:xfrm>
                <a:off x="10579" y="298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2" name="Oval 63"/>
              <p:cNvSpPr>
                <a:spLocks noChangeArrowheads="1"/>
              </p:cNvSpPr>
              <p:nvPr/>
            </p:nvSpPr>
            <p:spPr bwMode="auto">
              <a:xfrm>
                <a:off x="11298" y="210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3" name="Oval 64"/>
              <p:cNvSpPr>
                <a:spLocks noChangeArrowheads="1"/>
              </p:cNvSpPr>
              <p:nvPr/>
            </p:nvSpPr>
            <p:spPr bwMode="auto">
              <a:xfrm>
                <a:off x="10970" y="316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4" name="Oval 65"/>
              <p:cNvSpPr>
                <a:spLocks noChangeArrowheads="1"/>
              </p:cNvSpPr>
              <p:nvPr/>
            </p:nvSpPr>
            <p:spPr bwMode="auto">
              <a:xfrm>
                <a:off x="9986" y="2427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5" name="Oval 66"/>
              <p:cNvSpPr>
                <a:spLocks noChangeArrowheads="1"/>
              </p:cNvSpPr>
              <p:nvPr/>
            </p:nvSpPr>
            <p:spPr bwMode="auto">
              <a:xfrm>
                <a:off x="10196" y="282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6" name="Oval 67"/>
              <p:cNvSpPr>
                <a:spLocks noChangeArrowheads="1"/>
              </p:cNvSpPr>
              <p:nvPr/>
            </p:nvSpPr>
            <p:spPr bwMode="auto">
              <a:xfrm>
                <a:off x="10601" y="2532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7" name="Oval 68"/>
              <p:cNvSpPr>
                <a:spLocks noChangeArrowheads="1"/>
              </p:cNvSpPr>
              <p:nvPr/>
            </p:nvSpPr>
            <p:spPr bwMode="auto">
              <a:xfrm>
                <a:off x="10916" y="277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8" name="Oval 69"/>
              <p:cNvSpPr>
                <a:spLocks noChangeArrowheads="1"/>
              </p:cNvSpPr>
              <p:nvPr/>
            </p:nvSpPr>
            <p:spPr bwMode="auto">
              <a:xfrm>
                <a:off x="10317" y="3102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9" name="Oval 70"/>
              <p:cNvSpPr>
                <a:spLocks noChangeArrowheads="1"/>
              </p:cNvSpPr>
              <p:nvPr/>
            </p:nvSpPr>
            <p:spPr bwMode="auto">
              <a:xfrm>
                <a:off x="10519" y="3305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90" name="Oval 71"/>
              <p:cNvSpPr>
                <a:spLocks noChangeArrowheads="1"/>
              </p:cNvSpPr>
              <p:nvPr/>
            </p:nvSpPr>
            <p:spPr bwMode="auto">
              <a:xfrm>
                <a:off x="10197" y="223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91" name="Oval 72"/>
              <p:cNvSpPr>
                <a:spLocks noChangeArrowheads="1"/>
              </p:cNvSpPr>
              <p:nvPr/>
            </p:nvSpPr>
            <p:spPr bwMode="auto">
              <a:xfrm>
                <a:off x="10677" y="2157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92" name="Oval 73"/>
              <p:cNvSpPr>
                <a:spLocks noChangeArrowheads="1"/>
              </p:cNvSpPr>
              <p:nvPr/>
            </p:nvSpPr>
            <p:spPr bwMode="auto">
              <a:xfrm>
                <a:off x="11007" y="204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93" name="Oval 74"/>
              <p:cNvSpPr>
                <a:spLocks noChangeArrowheads="1"/>
              </p:cNvSpPr>
              <p:nvPr/>
            </p:nvSpPr>
            <p:spPr bwMode="auto">
              <a:xfrm>
                <a:off x="11082" y="244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94" name="Oval 75"/>
              <p:cNvSpPr>
                <a:spLocks noChangeArrowheads="1"/>
              </p:cNvSpPr>
              <p:nvPr/>
            </p:nvSpPr>
            <p:spPr bwMode="auto">
              <a:xfrm>
                <a:off x="10437" y="196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95" name="Oval 76"/>
              <p:cNvSpPr>
                <a:spLocks noChangeArrowheads="1"/>
              </p:cNvSpPr>
              <p:nvPr/>
            </p:nvSpPr>
            <p:spPr bwMode="auto">
              <a:xfrm>
                <a:off x="10490" y="164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96" name="Oval 77"/>
              <p:cNvSpPr>
                <a:spLocks noChangeArrowheads="1"/>
              </p:cNvSpPr>
              <p:nvPr/>
            </p:nvSpPr>
            <p:spPr bwMode="auto">
              <a:xfrm>
                <a:off x="11381" y="2818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</p:grpSp>
      <p:grpSp>
        <p:nvGrpSpPr>
          <p:cNvPr id="3101" name="Group 78"/>
          <p:cNvGrpSpPr>
            <a:grpSpLocks/>
          </p:cNvGrpSpPr>
          <p:nvPr/>
        </p:nvGrpSpPr>
        <p:grpSpPr bwMode="auto">
          <a:xfrm>
            <a:off x="6454755" y="4269193"/>
            <a:ext cx="1355725" cy="1219835"/>
            <a:chOff x="10213" y="7934"/>
            <a:chExt cx="2135" cy="1921"/>
          </a:xfrm>
        </p:grpSpPr>
        <p:sp>
          <p:nvSpPr>
            <p:cNvPr id="3173" name="Rectangle 81"/>
            <p:cNvSpPr>
              <a:spLocks noChangeArrowheads="1"/>
            </p:cNvSpPr>
            <p:nvPr/>
          </p:nvSpPr>
          <p:spPr bwMode="auto">
            <a:xfrm rot="2183147">
              <a:off x="10488" y="7934"/>
              <a:ext cx="1860" cy="5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grpSp>
          <p:nvGrpSpPr>
            <p:cNvPr id="3148" name="Group 82"/>
            <p:cNvGrpSpPr>
              <a:grpSpLocks/>
            </p:cNvGrpSpPr>
            <p:nvPr/>
          </p:nvGrpSpPr>
          <p:grpSpPr bwMode="auto">
            <a:xfrm>
              <a:off x="10213" y="9712"/>
              <a:ext cx="846" cy="143"/>
              <a:chOff x="2288" y="10073"/>
              <a:chExt cx="846" cy="143"/>
            </a:xfrm>
          </p:grpSpPr>
          <p:sp>
            <p:nvSpPr>
              <p:cNvPr id="3165" name="Oval 83"/>
              <p:cNvSpPr>
                <a:spLocks noChangeArrowheads="1"/>
              </p:cNvSpPr>
              <p:nvPr/>
            </p:nvSpPr>
            <p:spPr bwMode="auto">
              <a:xfrm>
                <a:off x="2288" y="1007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6" name="Oval 84"/>
              <p:cNvSpPr>
                <a:spLocks noChangeArrowheads="1"/>
              </p:cNvSpPr>
              <p:nvPr/>
            </p:nvSpPr>
            <p:spPr bwMode="auto">
              <a:xfrm>
                <a:off x="2415" y="1008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7" name="Oval 85"/>
              <p:cNvSpPr>
                <a:spLocks noChangeArrowheads="1"/>
              </p:cNvSpPr>
              <p:nvPr/>
            </p:nvSpPr>
            <p:spPr bwMode="auto">
              <a:xfrm>
                <a:off x="2535" y="10088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8" name="Oval 86"/>
              <p:cNvSpPr>
                <a:spLocks noChangeArrowheads="1"/>
              </p:cNvSpPr>
              <p:nvPr/>
            </p:nvSpPr>
            <p:spPr bwMode="auto">
              <a:xfrm>
                <a:off x="2662" y="10095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9" name="Oval 87"/>
              <p:cNvSpPr>
                <a:spLocks noChangeArrowheads="1"/>
              </p:cNvSpPr>
              <p:nvPr/>
            </p:nvSpPr>
            <p:spPr bwMode="auto">
              <a:xfrm>
                <a:off x="2775" y="1009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70" name="Oval 88"/>
              <p:cNvSpPr>
                <a:spLocks noChangeArrowheads="1"/>
              </p:cNvSpPr>
              <p:nvPr/>
            </p:nvSpPr>
            <p:spPr bwMode="auto">
              <a:xfrm>
                <a:off x="2902" y="1010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71" name="Oval 89"/>
              <p:cNvSpPr>
                <a:spLocks noChangeArrowheads="1"/>
              </p:cNvSpPr>
              <p:nvPr/>
            </p:nvSpPr>
            <p:spPr bwMode="auto">
              <a:xfrm>
                <a:off x="3022" y="1010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grpSp>
          <p:nvGrpSpPr>
            <p:cNvPr id="3149" name="Group 90"/>
            <p:cNvGrpSpPr>
              <a:grpSpLocks/>
            </p:cNvGrpSpPr>
            <p:nvPr/>
          </p:nvGrpSpPr>
          <p:grpSpPr bwMode="auto">
            <a:xfrm>
              <a:off x="10221" y="9591"/>
              <a:ext cx="846" cy="143"/>
              <a:chOff x="2288" y="10073"/>
              <a:chExt cx="846" cy="143"/>
            </a:xfrm>
          </p:grpSpPr>
          <p:sp>
            <p:nvSpPr>
              <p:cNvPr id="3158" name="Oval 91"/>
              <p:cNvSpPr>
                <a:spLocks noChangeArrowheads="1"/>
              </p:cNvSpPr>
              <p:nvPr/>
            </p:nvSpPr>
            <p:spPr bwMode="auto">
              <a:xfrm>
                <a:off x="2288" y="1007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59" name="Oval 92"/>
              <p:cNvSpPr>
                <a:spLocks noChangeArrowheads="1"/>
              </p:cNvSpPr>
              <p:nvPr/>
            </p:nvSpPr>
            <p:spPr bwMode="auto">
              <a:xfrm>
                <a:off x="2415" y="1008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0" name="Oval 93"/>
              <p:cNvSpPr>
                <a:spLocks noChangeArrowheads="1"/>
              </p:cNvSpPr>
              <p:nvPr/>
            </p:nvSpPr>
            <p:spPr bwMode="auto">
              <a:xfrm>
                <a:off x="2535" y="10088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1" name="Oval 94"/>
              <p:cNvSpPr>
                <a:spLocks noChangeArrowheads="1"/>
              </p:cNvSpPr>
              <p:nvPr/>
            </p:nvSpPr>
            <p:spPr bwMode="auto">
              <a:xfrm>
                <a:off x="2662" y="10095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2" name="Oval 95"/>
              <p:cNvSpPr>
                <a:spLocks noChangeArrowheads="1"/>
              </p:cNvSpPr>
              <p:nvPr/>
            </p:nvSpPr>
            <p:spPr bwMode="auto">
              <a:xfrm>
                <a:off x="2775" y="1009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3" name="Oval 96"/>
              <p:cNvSpPr>
                <a:spLocks noChangeArrowheads="1"/>
              </p:cNvSpPr>
              <p:nvPr/>
            </p:nvSpPr>
            <p:spPr bwMode="auto">
              <a:xfrm>
                <a:off x="2902" y="1010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4" name="Oval 97"/>
              <p:cNvSpPr>
                <a:spLocks noChangeArrowheads="1"/>
              </p:cNvSpPr>
              <p:nvPr/>
            </p:nvSpPr>
            <p:spPr bwMode="auto">
              <a:xfrm>
                <a:off x="3022" y="1010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grpSp>
          <p:nvGrpSpPr>
            <p:cNvPr id="3150" name="Group 98"/>
            <p:cNvGrpSpPr>
              <a:grpSpLocks/>
            </p:cNvGrpSpPr>
            <p:nvPr/>
          </p:nvGrpSpPr>
          <p:grpSpPr bwMode="auto">
            <a:xfrm>
              <a:off x="10221" y="9465"/>
              <a:ext cx="846" cy="143"/>
              <a:chOff x="2288" y="10073"/>
              <a:chExt cx="846" cy="143"/>
            </a:xfrm>
          </p:grpSpPr>
          <p:sp>
            <p:nvSpPr>
              <p:cNvPr id="3151" name="Oval 99"/>
              <p:cNvSpPr>
                <a:spLocks noChangeArrowheads="1"/>
              </p:cNvSpPr>
              <p:nvPr/>
            </p:nvSpPr>
            <p:spPr bwMode="auto">
              <a:xfrm>
                <a:off x="2288" y="1007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52" name="Oval 100"/>
              <p:cNvSpPr>
                <a:spLocks noChangeArrowheads="1"/>
              </p:cNvSpPr>
              <p:nvPr/>
            </p:nvSpPr>
            <p:spPr bwMode="auto">
              <a:xfrm>
                <a:off x="2415" y="1008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53" name="Oval 101"/>
              <p:cNvSpPr>
                <a:spLocks noChangeArrowheads="1"/>
              </p:cNvSpPr>
              <p:nvPr/>
            </p:nvSpPr>
            <p:spPr bwMode="auto">
              <a:xfrm>
                <a:off x="2535" y="10088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54" name="Oval 102"/>
              <p:cNvSpPr>
                <a:spLocks noChangeArrowheads="1"/>
              </p:cNvSpPr>
              <p:nvPr/>
            </p:nvSpPr>
            <p:spPr bwMode="auto">
              <a:xfrm>
                <a:off x="2662" y="10095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55" name="Oval 103"/>
              <p:cNvSpPr>
                <a:spLocks noChangeArrowheads="1"/>
              </p:cNvSpPr>
              <p:nvPr/>
            </p:nvSpPr>
            <p:spPr bwMode="auto">
              <a:xfrm>
                <a:off x="2775" y="1009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56" name="Oval 104"/>
              <p:cNvSpPr>
                <a:spLocks noChangeArrowheads="1"/>
              </p:cNvSpPr>
              <p:nvPr/>
            </p:nvSpPr>
            <p:spPr bwMode="auto">
              <a:xfrm>
                <a:off x="2902" y="1010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57" name="Oval 105"/>
              <p:cNvSpPr>
                <a:spLocks noChangeArrowheads="1"/>
              </p:cNvSpPr>
              <p:nvPr/>
            </p:nvSpPr>
            <p:spPr bwMode="auto">
              <a:xfrm>
                <a:off x="3022" y="1010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</p:grpSp>
      <p:grpSp>
        <p:nvGrpSpPr>
          <p:cNvPr id="3123" name="Group 110"/>
          <p:cNvGrpSpPr>
            <a:grpSpLocks/>
          </p:cNvGrpSpPr>
          <p:nvPr/>
        </p:nvGrpSpPr>
        <p:grpSpPr bwMode="auto">
          <a:xfrm>
            <a:off x="8725945" y="3284276"/>
            <a:ext cx="632460" cy="326598"/>
            <a:chOff x="12966" y="5852"/>
            <a:chExt cx="996" cy="514"/>
          </a:xfrm>
        </p:grpSpPr>
        <p:sp>
          <p:nvSpPr>
            <p:cNvPr id="3124" name="Oval 111"/>
            <p:cNvSpPr>
              <a:spLocks noChangeArrowheads="1"/>
            </p:cNvSpPr>
            <p:nvPr/>
          </p:nvSpPr>
          <p:spPr bwMode="auto">
            <a:xfrm>
              <a:off x="13235" y="5982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125" name="Oval 112"/>
            <p:cNvSpPr>
              <a:spLocks noChangeArrowheads="1"/>
            </p:cNvSpPr>
            <p:nvPr/>
          </p:nvSpPr>
          <p:spPr bwMode="auto">
            <a:xfrm>
              <a:off x="13423" y="6056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126" name="Oval 113"/>
            <p:cNvSpPr>
              <a:spLocks noChangeArrowheads="1"/>
            </p:cNvSpPr>
            <p:nvPr/>
          </p:nvSpPr>
          <p:spPr bwMode="auto">
            <a:xfrm>
              <a:off x="13715" y="6050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127" name="Oval 114"/>
            <p:cNvSpPr>
              <a:spLocks noChangeArrowheads="1"/>
            </p:cNvSpPr>
            <p:nvPr/>
          </p:nvSpPr>
          <p:spPr bwMode="auto">
            <a:xfrm>
              <a:off x="13228" y="6125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grpSp>
          <p:nvGrpSpPr>
            <p:cNvPr id="3128" name="Group 115"/>
            <p:cNvGrpSpPr>
              <a:grpSpLocks/>
            </p:cNvGrpSpPr>
            <p:nvPr/>
          </p:nvGrpSpPr>
          <p:grpSpPr bwMode="auto">
            <a:xfrm>
              <a:off x="12966" y="5852"/>
              <a:ext cx="996" cy="514"/>
              <a:chOff x="12966" y="5852"/>
              <a:chExt cx="996" cy="514"/>
            </a:xfrm>
          </p:grpSpPr>
          <p:sp>
            <p:nvSpPr>
              <p:cNvPr id="3129" name="Oval 116"/>
              <p:cNvSpPr>
                <a:spLocks noChangeArrowheads="1"/>
              </p:cNvSpPr>
              <p:nvPr/>
            </p:nvSpPr>
            <p:spPr bwMode="auto">
              <a:xfrm>
                <a:off x="13430" y="625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30" name="Oval 117"/>
              <p:cNvSpPr>
                <a:spLocks noChangeArrowheads="1"/>
              </p:cNvSpPr>
              <p:nvPr/>
            </p:nvSpPr>
            <p:spPr bwMode="auto">
              <a:xfrm>
                <a:off x="13565" y="625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grpSp>
            <p:nvGrpSpPr>
              <p:cNvPr id="3131" name="Group 118"/>
              <p:cNvGrpSpPr>
                <a:grpSpLocks/>
              </p:cNvGrpSpPr>
              <p:nvPr/>
            </p:nvGrpSpPr>
            <p:grpSpPr bwMode="auto">
              <a:xfrm>
                <a:off x="12966" y="5852"/>
                <a:ext cx="996" cy="416"/>
                <a:chOff x="12966" y="5852"/>
                <a:chExt cx="996" cy="416"/>
              </a:xfrm>
            </p:grpSpPr>
            <p:sp>
              <p:nvSpPr>
                <p:cNvPr id="3132" name="Oval 119"/>
                <p:cNvSpPr>
                  <a:spLocks noChangeArrowheads="1"/>
                </p:cNvSpPr>
                <p:nvPr/>
              </p:nvSpPr>
              <p:spPr bwMode="auto">
                <a:xfrm>
                  <a:off x="13363" y="6154"/>
                  <a:ext cx="112" cy="11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de-DE" altLang="de-DE"/>
                </a:p>
              </p:txBody>
            </p:sp>
            <p:sp>
              <p:nvSpPr>
                <p:cNvPr id="3133" name="Oval 120"/>
                <p:cNvSpPr>
                  <a:spLocks noChangeArrowheads="1"/>
                </p:cNvSpPr>
                <p:nvPr/>
              </p:nvSpPr>
              <p:spPr bwMode="auto">
                <a:xfrm>
                  <a:off x="13086" y="5989"/>
                  <a:ext cx="112" cy="11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de-DE" altLang="de-DE"/>
                </a:p>
              </p:txBody>
            </p:sp>
            <p:sp>
              <p:nvSpPr>
                <p:cNvPr id="3134" name="Oval 121"/>
                <p:cNvSpPr>
                  <a:spLocks noChangeArrowheads="1"/>
                </p:cNvSpPr>
                <p:nvPr/>
              </p:nvSpPr>
              <p:spPr bwMode="auto">
                <a:xfrm>
                  <a:off x="13783" y="5951"/>
                  <a:ext cx="97" cy="9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de-DE" altLang="de-DE"/>
                </a:p>
              </p:txBody>
            </p:sp>
            <p:sp>
              <p:nvSpPr>
                <p:cNvPr id="3135" name="Oval 122"/>
                <p:cNvSpPr>
                  <a:spLocks noChangeArrowheads="1"/>
                </p:cNvSpPr>
                <p:nvPr/>
              </p:nvSpPr>
              <p:spPr bwMode="auto">
                <a:xfrm>
                  <a:off x="13543" y="6080"/>
                  <a:ext cx="112" cy="11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de-DE" altLang="de-DE"/>
                </a:p>
              </p:txBody>
            </p:sp>
            <p:sp>
              <p:nvSpPr>
                <p:cNvPr id="3136" name="Oval 123"/>
                <p:cNvSpPr>
                  <a:spLocks noChangeArrowheads="1"/>
                </p:cNvSpPr>
                <p:nvPr/>
              </p:nvSpPr>
              <p:spPr bwMode="auto">
                <a:xfrm>
                  <a:off x="13632" y="6156"/>
                  <a:ext cx="112" cy="11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de-DE" altLang="de-DE"/>
                </a:p>
              </p:txBody>
            </p:sp>
            <p:sp>
              <p:nvSpPr>
                <p:cNvPr id="3137" name="Oval 124"/>
                <p:cNvSpPr>
                  <a:spLocks noChangeArrowheads="1"/>
                </p:cNvSpPr>
                <p:nvPr/>
              </p:nvSpPr>
              <p:spPr bwMode="auto">
                <a:xfrm>
                  <a:off x="13587" y="5969"/>
                  <a:ext cx="112" cy="11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de-DE" altLang="de-DE"/>
                </a:p>
              </p:txBody>
            </p:sp>
            <p:grpSp>
              <p:nvGrpSpPr>
                <p:cNvPr id="3138" name="Group 125"/>
                <p:cNvGrpSpPr>
                  <a:grpSpLocks/>
                </p:cNvGrpSpPr>
                <p:nvPr/>
              </p:nvGrpSpPr>
              <p:grpSpPr bwMode="auto">
                <a:xfrm>
                  <a:off x="12966" y="5852"/>
                  <a:ext cx="996" cy="153"/>
                  <a:chOff x="12966" y="5852"/>
                  <a:chExt cx="996" cy="153"/>
                </a:xfrm>
              </p:grpSpPr>
              <p:sp>
                <p:nvSpPr>
                  <p:cNvPr id="3139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12966" y="5893"/>
                    <a:ext cx="112" cy="11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3140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13152" y="5883"/>
                    <a:ext cx="112" cy="11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3141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13310" y="5876"/>
                    <a:ext cx="112" cy="11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3142" name="Oval 129"/>
                  <p:cNvSpPr>
                    <a:spLocks noChangeArrowheads="1"/>
                  </p:cNvSpPr>
                  <p:nvPr/>
                </p:nvSpPr>
                <p:spPr bwMode="auto">
                  <a:xfrm>
                    <a:off x="13505" y="5853"/>
                    <a:ext cx="112" cy="11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3143" name="Oval 130"/>
                  <p:cNvSpPr>
                    <a:spLocks noChangeArrowheads="1"/>
                  </p:cNvSpPr>
                  <p:nvPr/>
                </p:nvSpPr>
                <p:spPr bwMode="auto">
                  <a:xfrm>
                    <a:off x="13655" y="5860"/>
                    <a:ext cx="112" cy="11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3144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13850" y="5852"/>
                    <a:ext cx="112" cy="11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</p:grpSp>
          </p:grpSp>
        </p:grpSp>
      </p:grpSp>
      <p:sp>
        <p:nvSpPr>
          <p:cNvPr id="3103" name="Text Box 133"/>
          <p:cNvSpPr txBox="1">
            <a:spLocks noChangeArrowheads="1"/>
          </p:cNvSpPr>
          <p:nvPr/>
        </p:nvSpPr>
        <p:spPr bwMode="auto">
          <a:xfrm>
            <a:off x="7040563" y="38100"/>
            <a:ext cx="1008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>
                <a:solidFill>
                  <a:srgbClr val="FF0000"/>
                </a:solidFill>
              </a:rPr>
              <a:t>Lösung</a:t>
            </a:r>
          </a:p>
        </p:txBody>
      </p:sp>
      <p:sp>
        <p:nvSpPr>
          <p:cNvPr id="3104" name="Text Box 134"/>
          <p:cNvSpPr txBox="1">
            <a:spLocks noChangeArrowheads="1"/>
          </p:cNvSpPr>
          <p:nvPr/>
        </p:nvSpPr>
        <p:spPr bwMode="auto">
          <a:xfrm>
            <a:off x="1501775" y="546100"/>
            <a:ext cx="1414462" cy="279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200" dirty="0"/>
              <a:t>T &gt; 100°C</a:t>
            </a:r>
            <a:endParaRPr lang="de-DE" altLang="de-DE" dirty="0"/>
          </a:p>
        </p:txBody>
      </p:sp>
      <p:sp>
        <p:nvSpPr>
          <p:cNvPr id="3105" name="Text Box 135"/>
          <p:cNvSpPr txBox="1">
            <a:spLocks noChangeArrowheads="1"/>
          </p:cNvSpPr>
          <p:nvPr/>
        </p:nvSpPr>
        <p:spPr bwMode="auto">
          <a:xfrm>
            <a:off x="1497013" y="1200150"/>
            <a:ext cx="1417637" cy="33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200"/>
              <a:t>gut komprimierbar</a:t>
            </a:r>
            <a:endParaRPr lang="de-DE" altLang="de-DE"/>
          </a:p>
        </p:txBody>
      </p:sp>
      <p:sp>
        <p:nvSpPr>
          <p:cNvPr id="3106" name="Text Box 136"/>
          <p:cNvSpPr txBox="1">
            <a:spLocks noChangeArrowheads="1"/>
          </p:cNvSpPr>
          <p:nvPr/>
        </p:nvSpPr>
        <p:spPr bwMode="auto">
          <a:xfrm>
            <a:off x="1497013" y="857250"/>
            <a:ext cx="1419225" cy="292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200"/>
              <a:t>    variable Form</a:t>
            </a:r>
            <a:endParaRPr lang="de-DE" altLang="de-DE"/>
          </a:p>
        </p:txBody>
      </p:sp>
      <p:sp>
        <p:nvSpPr>
          <p:cNvPr id="3107" name="Text Box 137"/>
          <p:cNvSpPr txBox="1">
            <a:spLocks noChangeArrowheads="1"/>
          </p:cNvSpPr>
          <p:nvPr/>
        </p:nvSpPr>
        <p:spPr bwMode="auto">
          <a:xfrm>
            <a:off x="2657475" y="4149725"/>
            <a:ext cx="157638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200"/>
              <a:t>0°C &lt; T &lt; 100°C</a:t>
            </a:r>
            <a:endParaRPr lang="de-DE" altLang="de-DE"/>
          </a:p>
        </p:txBody>
      </p:sp>
      <p:sp>
        <p:nvSpPr>
          <p:cNvPr id="3108" name="Text Box 138"/>
          <p:cNvSpPr txBox="1">
            <a:spLocks noChangeArrowheads="1"/>
          </p:cNvSpPr>
          <p:nvPr/>
        </p:nvSpPr>
        <p:spPr bwMode="auto">
          <a:xfrm>
            <a:off x="2649538" y="4518025"/>
            <a:ext cx="1584325" cy="292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200"/>
              <a:t>    variable Form</a:t>
            </a:r>
            <a:endParaRPr lang="de-DE" altLang="de-DE"/>
          </a:p>
        </p:txBody>
      </p:sp>
      <p:sp>
        <p:nvSpPr>
          <p:cNvPr id="3109" name="Text Box 139"/>
          <p:cNvSpPr txBox="1">
            <a:spLocks noChangeArrowheads="1"/>
          </p:cNvSpPr>
          <p:nvPr/>
        </p:nvSpPr>
        <p:spPr bwMode="auto">
          <a:xfrm>
            <a:off x="2649538" y="4867275"/>
            <a:ext cx="1584325" cy="292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200"/>
              <a:t>kaum komprimierbar</a:t>
            </a:r>
            <a:endParaRPr lang="de-DE" altLang="de-DE"/>
          </a:p>
        </p:txBody>
      </p:sp>
      <p:sp>
        <p:nvSpPr>
          <p:cNvPr id="3110" name="Text Box 140"/>
          <p:cNvSpPr txBox="1">
            <a:spLocks noChangeArrowheads="1"/>
          </p:cNvSpPr>
          <p:nvPr/>
        </p:nvSpPr>
        <p:spPr bwMode="auto">
          <a:xfrm>
            <a:off x="992188" y="5759450"/>
            <a:ext cx="1539875" cy="274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200"/>
              <a:t>T &lt; 0°C</a:t>
            </a:r>
            <a:endParaRPr lang="de-DE" altLang="de-DE"/>
          </a:p>
        </p:txBody>
      </p:sp>
      <p:sp>
        <p:nvSpPr>
          <p:cNvPr id="3111" name="Text Box 141"/>
          <p:cNvSpPr txBox="1">
            <a:spLocks noChangeArrowheads="1"/>
          </p:cNvSpPr>
          <p:nvPr/>
        </p:nvSpPr>
        <p:spPr bwMode="auto">
          <a:xfrm>
            <a:off x="995363" y="6084888"/>
            <a:ext cx="1539875" cy="274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200"/>
              <a:t>starre Form</a:t>
            </a:r>
            <a:endParaRPr lang="de-DE" altLang="de-DE"/>
          </a:p>
        </p:txBody>
      </p:sp>
      <p:sp>
        <p:nvSpPr>
          <p:cNvPr id="3112" name="Text Box 142"/>
          <p:cNvSpPr txBox="1">
            <a:spLocks noChangeArrowheads="1"/>
          </p:cNvSpPr>
          <p:nvPr/>
        </p:nvSpPr>
        <p:spPr bwMode="auto">
          <a:xfrm>
            <a:off x="992188" y="6394450"/>
            <a:ext cx="1539875" cy="274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200"/>
              <a:t>nicht komprimierbar</a:t>
            </a:r>
            <a:endParaRPr lang="de-DE" altLang="de-DE"/>
          </a:p>
        </p:txBody>
      </p:sp>
      <p:sp>
        <p:nvSpPr>
          <p:cNvPr id="3113" name="Text Box 143"/>
          <p:cNvSpPr txBox="1">
            <a:spLocks noChangeArrowheads="1"/>
          </p:cNvSpPr>
          <p:nvPr/>
        </p:nvSpPr>
        <p:spPr bwMode="auto">
          <a:xfrm>
            <a:off x="7616825" y="549275"/>
            <a:ext cx="2008188" cy="279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200"/>
              <a:t>Tl.-Abstand sehr groß</a:t>
            </a:r>
            <a:endParaRPr lang="de-DE" altLang="de-DE"/>
          </a:p>
        </p:txBody>
      </p:sp>
      <p:sp>
        <p:nvSpPr>
          <p:cNvPr id="3114" name="Text Box 144"/>
          <p:cNvSpPr txBox="1">
            <a:spLocks noChangeArrowheads="1"/>
          </p:cNvSpPr>
          <p:nvPr/>
        </p:nvSpPr>
        <p:spPr bwMode="auto">
          <a:xfrm>
            <a:off x="7616825" y="1270000"/>
            <a:ext cx="2016125" cy="287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200"/>
              <a:t>Tl. völlig ungeordnet</a:t>
            </a:r>
            <a:endParaRPr lang="de-DE" altLang="de-DE"/>
          </a:p>
        </p:txBody>
      </p:sp>
      <p:sp>
        <p:nvSpPr>
          <p:cNvPr id="3115" name="Text Box 145"/>
          <p:cNvSpPr txBox="1">
            <a:spLocks noChangeArrowheads="1"/>
          </p:cNvSpPr>
          <p:nvPr/>
        </p:nvSpPr>
        <p:spPr bwMode="auto">
          <a:xfrm>
            <a:off x="7616825" y="904875"/>
            <a:ext cx="2016125" cy="292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200"/>
              <a:t>Tl.-Bewegung sehr schnell</a:t>
            </a:r>
            <a:endParaRPr lang="de-DE" altLang="de-DE"/>
          </a:p>
        </p:txBody>
      </p:sp>
      <p:sp>
        <p:nvSpPr>
          <p:cNvPr id="3116" name="Text Box 146"/>
          <p:cNvSpPr txBox="1">
            <a:spLocks noChangeArrowheads="1"/>
          </p:cNvSpPr>
          <p:nvPr/>
        </p:nvSpPr>
        <p:spPr bwMode="auto">
          <a:xfrm>
            <a:off x="8337550" y="3998913"/>
            <a:ext cx="1568450" cy="279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200"/>
              <a:t>Tl.-Abstand klein</a:t>
            </a:r>
            <a:endParaRPr lang="de-DE" altLang="de-DE"/>
          </a:p>
        </p:txBody>
      </p:sp>
      <p:sp>
        <p:nvSpPr>
          <p:cNvPr id="3117" name="Text Box 147"/>
          <p:cNvSpPr txBox="1">
            <a:spLocks noChangeArrowheads="1"/>
          </p:cNvSpPr>
          <p:nvPr/>
        </p:nvSpPr>
        <p:spPr bwMode="auto">
          <a:xfrm>
            <a:off x="7989888" y="4754563"/>
            <a:ext cx="1916112" cy="33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200"/>
              <a:t>Tl. weniger geordnet</a:t>
            </a:r>
            <a:endParaRPr lang="de-DE" altLang="de-DE"/>
          </a:p>
        </p:txBody>
      </p:sp>
      <p:sp>
        <p:nvSpPr>
          <p:cNvPr id="3118" name="Text Box 148"/>
          <p:cNvSpPr txBox="1">
            <a:spLocks noChangeArrowheads="1"/>
          </p:cNvSpPr>
          <p:nvPr/>
        </p:nvSpPr>
        <p:spPr bwMode="auto">
          <a:xfrm>
            <a:off x="8099425" y="4370388"/>
            <a:ext cx="1793875" cy="292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200"/>
              <a:t>Tl.-Bewegung mittel</a:t>
            </a:r>
            <a:endParaRPr lang="de-DE" altLang="de-DE"/>
          </a:p>
        </p:txBody>
      </p:sp>
      <p:sp>
        <p:nvSpPr>
          <p:cNvPr id="3119" name="Text Box 149"/>
          <p:cNvSpPr txBox="1">
            <a:spLocks noChangeArrowheads="1"/>
          </p:cNvSpPr>
          <p:nvPr/>
        </p:nvSpPr>
        <p:spPr bwMode="auto">
          <a:xfrm>
            <a:off x="7708900" y="5661025"/>
            <a:ext cx="1636713" cy="279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200"/>
              <a:t>Tl.-Abstand minimal</a:t>
            </a:r>
          </a:p>
        </p:txBody>
      </p:sp>
      <p:sp>
        <p:nvSpPr>
          <p:cNvPr id="3120" name="Text Box 150"/>
          <p:cNvSpPr txBox="1">
            <a:spLocks noChangeArrowheads="1"/>
          </p:cNvSpPr>
          <p:nvPr/>
        </p:nvSpPr>
        <p:spPr bwMode="auto">
          <a:xfrm>
            <a:off x="7177088" y="6396038"/>
            <a:ext cx="1787525" cy="273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200"/>
              <a:t>  Tl. sehr gut geordnet</a:t>
            </a:r>
          </a:p>
        </p:txBody>
      </p:sp>
      <p:sp>
        <p:nvSpPr>
          <p:cNvPr id="3121" name="Text Box 151"/>
          <p:cNvSpPr txBox="1">
            <a:spLocks noChangeArrowheads="1"/>
          </p:cNvSpPr>
          <p:nvPr/>
        </p:nvSpPr>
        <p:spPr bwMode="auto">
          <a:xfrm>
            <a:off x="7445375" y="6035675"/>
            <a:ext cx="1785938" cy="293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200"/>
              <a:t>Tl.-Bewegung langsam</a:t>
            </a:r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7DA75D54-02C4-4A4C-BCD4-946712612E7A}"/>
              </a:ext>
            </a:extLst>
          </p:cNvPr>
          <p:cNvSpPr/>
          <p:nvPr/>
        </p:nvSpPr>
        <p:spPr>
          <a:xfrm>
            <a:off x="6171824" y="771433"/>
            <a:ext cx="1465331" cy="140137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F9ECF862-D076-4179-BF75-B1CF7B62B9ED}"/>
              </a:ext>
            </a:extLst>
          </p:cNvPr>
          <p:cNvSpPr/>
          <p:nvPr/>
        </p:nvSpPr>
        <p:spPr>
          <a:xfrm>
            <a:off x="8334436" y="2591771"/>
            <a:ext cx="1465331" cy="140137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E955DC50-ED06-4849-A5C6-2C081327B29C}"/>
              </a:ext>
            </a:extLst>
          </p:cNvPr>
          <p:cNvSpPr/>
          <p:nvPr/>
        </p:nvSpPr>
        <p:spPr>
          <a:xfrm>
            <a:off x="5990829" y="4602624"/>
            <a:ext cx="1465331" cy="140137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EFEF83F-35B6-9AD2-6E5C-4F25912A2F09}"/>
              </a:ext>
            </a:extLst>
          </p:cNvPr>
          <p:cNvSpPr txBox="1"/>
          <p:nvPr/>
        </p:nvSpPr>
        <p:spPr>
          <a:xfrm>
            <a:off x="6392863" y="6620790"/>
            <a:ext cx="35684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(verändert nach W. Wagner, Universität Bayreuth)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Aggregatzustände (Bsp. Wasser)</a:t>
            </a:r>
          </a:p>
        </p:txBody>
      </p:sp>
      <p:graphicFrame>
        <p:nvGraphicFramePr>
          <p:cNvPr id="13467" name="Group 155"/>
          <p:cNvGraphicFramePr>
            <a:graphicFrameLocks noGrp="1"/>
          </p:cNvGraphicFramePr>
          <p:nvPr>
            <p:ph idx="1"/>
          </p:nvPr>
        </p:nvGraphicFramePr>
        <p:xfrm>
          <a:off x="273050" y="1628775"/>
          <a:ext cx="9359900" cy="3168652"/>
        </p:xfrm>
        <a:graphic>
          <a:graphicData uri="http://schemas.openxmlformats.org/drawingml/2006/table">
            <a:tbl>
              <a:tblPr/>
              <a:tblGrid>
                <a:gridCol w="187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3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 &gt; 100°C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 völlig ungeordnet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0°C &lt; T &lt; 100°C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gut komprimierbar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verdampfen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Tl.-Abstand klein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Tl.-Abstand sehr groß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variable Form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kondensieren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sublimieren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Tl.-Bewegung mittel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starre Form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 sehr gut geordnet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Tl.-Bewegung sehr schnell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resublimieren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variable Form</a:t>
                      </a: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 weniger geordnet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kaum komprimierbar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schmelzen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 &lt; 0°C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Tl.-Abstand minimal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nicht komprimierbar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erstarren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Verstärkung der Teilchenbewegung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Verstärkung der Teilchenbewegung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Tl.-Bewegung langsam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Verringerung der Teilchenbewegung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Verringerung der Teilchenbewegung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Verstärkung der Teilchenbewegung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Verringerung der Teilchenbewegung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143" name="Rectangle 58"/>
          <p:cNvSpPr>
            <a:spLocks noChangeArrowheads="1"/>
          </p:cNvSpPr>
          <p:nvPr/>
        </p:nvSpPr>
        <p:spPr bwMode="auto">
          <a:xfrm>
            <a:off x="273050" y="587375"/>
            <a:ext cx="6480175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1.	Schneide die Textfelder und Abbildungen aus.</a:t>
            </a:r>
          </a:p>
          <a:p>
            <a:pPr eaLnBrk="1" hangingPunct="1"/>
            <a:r>
              <a:rPr lang="de-DE" altLang="de-DE" sz="1400" dirty="0"/>
              <a:t>2.	Sortiere die Aussagen nach Zugehörigkeit zur Stoff- bzw. Teilchenebene.</a:t>
            </a:r>
          </a:p>
          <a:p>
            <a:pPr eaLnBrk="1" hangingPunct="1">
              <a:buFontTx/>
              <a:buAutoNum type="arabicPeriod" startAt="3"/>
            </a:pPr>
            <a:r>
              <a:rPr lang="de-DE" altLang="de-DE" sz="1400" dirty="0"/>
              <a:t>Ordne die einzelnen Textfelder den Abbildungen auf dem Arbeitsblatt 1 zu.</a:t>
            </a:r>
          </a:p>
          <a:p>
            <a:pPr eaLnBrk="1" hangingPunct="1">
              <a:buFontTx/>
              <a:buAutoNum type="arabicPeriod" startAt="3"/>
            </a:pPr>
            <a:r>
              <a:rPr lang="de-DE" altLang="de-DE" sz="1400" dirty="0"/>
              <a:t>Klebe die Textfelder nach der Korrektur fest.</a:t>
            </a:r>
          </a:p>
        </p:txBody>
      </p:sp>
      <p:sp>
        <p:nvSpPr>
          <p:cNvPr id="4147" name="Text Box 156"/>
          <p:cNvSpPr txBox="1">
            <a:spLocks noChangeArrowheads="1"/>
          </p:cNvSpPr>
          <p:nvPr/>
        </p:nvSpPr>
        <p:spPr bwMode="auto">
          <a:xfrm>
            <a:off x="5865813" y="6076950"/>
            <a:ext cx="887412" cy="520700"/>
          </a:xfrm>
          <a:prstGeom prst="rect">
            <a:avLst/>
          </a:prstGeom>
          <a:solidFill>
            <a:srgbClr val="99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r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200" b="1"/>
              <a:t>gasförmig</a:t>
            </a:r>
          </a:p>
        </p:txBody>
      </p:sp>
      <p:sp>
        <p:nvSpPr>
          <p:cNvPr id="4148" name="Text Box 157"/>
          <p:cNvSpPr txBox="1">
            <a:spLocks noChangeArrowheads="1"/>
          </p:cNvSpPr>
          <p:nvPr/>
        </p:nvSpPr>
        <p:spPr bwMode="auto">
          <a:xfrm>
            <a:off x="5816600" y="5375275"/>
            <a:ext cx="1208088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000"/>
              <a:t>keine</a:t>
            </a:r>
          </a:p>
          <a:p>
            <a:pPr algn="ctr" eaLnBrk="1" hangingPunct="1"/>
            <a:r>
              <a:rPr lang="de-DE" altLang="de-DE" sz="1000"/>
              <a:t>Anziehungskräfte</a:t>
            </a:r>
          </a:p>
          <a:p>
            <a:pPr algn="ctr" eaLnBrk="1" hangingPunct="1"/>
            <a:r>
              <a:rPr lang="de-DE" altLang="de-DE" sz="1000"/>
              <a:t>zw. den Teilchen</a:t>
            </a:r>
          </a:p>
        </p:txBody>
      </p:sp>
      <p:sp>
        <p:nvSpPr>
          <p:cNvPr id="4149" name="Text Box 158"/>
          <p:cNvSpPr txBox="1">
            <a:spLocks noChangeArrowheads="1"/>
          </p:cNvSpPr>
          <p:nvPr/>
        </p:nvSpPr>
        <p:spPr bwMode="auto">
          <a:xfrm>
            <a:off x="7156450" y="6076950"/>
            <a:ext cx="887413" cy="520700"/>
          </a:xfrm>
          <a:prstGeom prst="rect">
            <a:avLst/>
          </a:prstGeom>
          <a:solidFill>
            <a:srgbClr val="99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200" b="1"/>
              <a:t>fest</a:t>
            </a:r>
          </a:p>
        </p:txBody>
      </p:sp>
      <p:sp>
        <p:nvSpPr>
          <p:cNvPr id="4150" name="Text Box 159"/>
          <p:cNvSpPr txBox="1">
            <a:spLocks noChangeArrowheads="1"/>
          </p:cNvSpPr>
          <p:nvPr/>
        </p:nvSpPr>
        <p:spPr bwMode="auto">
          <a:xfrm>
            <a:off x="8458200" y="6075363"/>
            <a:ext cx="887413" cy="520700"/>
          </a:xfrm>
          <a:prstGeom prst="rect">
            <a:avLst/>
          </a:prstGeom>
          <a:solidFill>
            <a:srgbClr val="99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200" b="1"/>
              <a:t>flüssig</a:t>
            </a:r>
          </a:p>
        </p:txBody>
      </p:sp>
      <p:sp>
        <p:nvSpPr>
          <p:cNvPr id="4151" name="Text Box 160"/>
          <p:cNvSpPr txBox="1">
            <a:spLocks noChangeArrowheads="1"/>
          </p:cNvSpPr>
          <p:nvPr/>
        </p:nvSpPr>
        <p:spPr bwMode="auto">
          <a:xfrm>
            <a:off x="7129463" y="5373688"/>
            <a:ext cx="1206500" cy="611187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000"/>
              <a:t>starke</a:t>
            </a:r>
          </a:p>
          <a:p>
            <a:pPr algn="ctr" eaLnBrk="1" hangingPunct="1"/>
            <a:r>
              <a:rPr lang="de-DE" altLang="de-DE" sz="1000"/>
              <a:t>Anziehungskräfte</a:t>
            </a:r>
          </a:p>
          <a:p>
            <a:pPr algn="ctr" eaLnBrk="1" hangingPunct="1"/>
            <a:r>
              <a:rPr lang="de-DE" altLang="de-DE" sz="1000"/>
              <a:t>zw. den Teilchen</a:t>
            </a:r>
          </a:p>
        </p:txBody>
      </p:sp>
      <p:sp>
        <p:nvSpPr>
          <p:cNvPr id="4152" name="Text Box 161"/>
          <p:cNvSpPr txBox="1">
            <a:spLocks noChangeArrowheads="1"/>
          </p:cNvSpPr>
          <p:nvPr/>
        </p:nvSpPr>
        <p:spPr bwMode="auto">
          <a:xfrm>
            <a:off x="8424863" y="5373688"/>
            <a:ext cx="1208087" cy="611187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1000"/>
              <a:t>mittelstarke</a:t>
            </a:r>
          </a:p>
          <a:p>
            <a:pPr algn="ctr" eaLnBrk="1" hangingPunct="1"/>
            <a:r>
              <a:rPr lang="de-DE" altLang="de-DE" sz="1000"/>
              <a:t>Anziehungskräfte</a:t>
            </a:r>
          </a:p>
          <a:p>
            <a:pPr algn="ctr" eaLnBrk="1" hangingPunct="1"/>
            <a:r>
              <a:rPr lang="de-DE" altLang="de-DE" sz="1000"/>
              <a:t>zw. den Teilchen</a:t>
            </a:r>
          </a:p>
        </p:txBody>
      </p:sp>
      <p:grpSp>
        <p:nvGrpSpPr>
          <p:cNvPr id="91" name="Group 52">
            <a:extLst>
              <a:ext uri="{FF2B5EF4-FFF2-40B4-BE49-F238E27FC236}">
                <a16:creationId xmlns:a16="http://schemas.microsoft.com/office/drawing/2014/main" id="{1B440894-F3B9-4BCC-A4E6-EA9CF2B883FD}"/>
              </a:ext>
            </a:extLst>
          </p:cNvPr>
          <p:cNvGrpSpPr>
            <a:grpSpLocks/>
          </p:cNvGrpSpPr>
          <p:nvPr/>
        </p:nvGrpSpPr>
        <p:grpSpPr bwMode="auto">
          <a:xfrm>
            <a:off x="467579" y="5217954"/>
            <a:ext cx="1420847" cy="1128395"/>
            <a:chOff x="9711" y="1640"/>
            <a:chExt cx="2237" cy="1777"/>
          </a:xfrm>
        </p:grpSpPr>
        <p:sp>
          <p:nvSpPr>
            <p:cNvPr id="92" name="Rectangle 55">
              <a:extLst>
                <a:ext uri="{FF2B5EF4-FFF2-40B4-BE49-F238E27FC236}">
                  <a16:creationId xmlns:a16="http://schemas.microsoft.com/office/drawing/2014/main" id="{9E114060-153F-4A20-ADBC-407B938F29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83147">
              <a:off x="10088" y="1654"/>
              <a:ext cx="1860" cy="5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grpSp>
          <p:nvGrpSpPr>
            <p:cNvPr id="93" name="Group 56">
              <a:extLst>
                <a:ext uri="{FF2B5EF4-FFF2-40B4-BE49-F238E27FC236}">
                  <a16:creationId xmlns:a16="http://schemas.microsoft.com/office/drawing/2014/main" id="{B12A4015-4F83-4C19-89DB-D681352A45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711" y="1640"/>
              <a:ext cx="1782" cy="1777"/>
              <a:chOff x="9711" y="1640"/>
              <a:chExt cx="1782" cy="1777"/>
            </a:xfrm>
          </p:grpSpPr>
          <p:sp>
            <p:nvSpPr>
              <p:cNvPr id="94" name="Oval 57">
                <a:extLst>
                  <a:ext uri="{FF2B5EF4-FFF2-40B4-BE49-F238E27FC236}">
                    <a16:creationId xmlns:a16="http://schemas.microsoft.com/office/drawing/2014/main" id="{BA88A725-2310-4B1B-AB4E-DA6D12F0C5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11" y="227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95" name="Oval 58">
                <a:extLst>
                  <a:ext uri="{FF2B5EF4-FFF2-40B4-BE49-F238E27FC236}">
                    <a16:creationId xmlns:a16="http://schemas.microsoft.com/office/drawing/2014/main" id="{88EEB0C7-1655-48F9-B215-E2A330811B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08" y="1978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96" name="Oval 59">
                <a:extLst>
                  <a:ext uri="{FF2B5EF4-FFF2-40B4-BE49-F238E27FC236}">
                    <a16:creationId xmlns:a16="http://schemas.microsoft.com/office/drawing/2014/main" id="{88C9C9EF-9644-426A-9047-C14394E9BB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66" y="279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97" name="Oval 60">
                <a:extLst>
                  <a:ext uri="{FF2B5EF4-FFF2-40B4-BE49-F238E27FC236}">
                    <a16:creationId xmlns:a16="http://schemas.microsoft.com/office/drawing/2014/main" id="{E2AF630C-67AA-4653-851F-F8E5295681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47" y="311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98" name="Oval 61">
                <a:extLst>
                  <a:ext uri="{FF2B5EF4-FFF2-40B4-BE49-F238E27FC236}">
                    <a16:creationId xmlns:a16="http://schemas.microsoft.com/office/drawing/2014/main" id="{A71DB0D3-56D4-4D1A-8051-48348456E7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42" y="2517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99" name="Oval 62">
                <a:extLst>
                  <a:ext uri="{FF2B5EF4-FFF2-40B4-BE49-F238E27FC236}">
                    <a16:creationId xmlns:a16="http://schemas.microsoft.com/office/drawing/2014/main" id="{CF85960C-F7BE-414C-BD65-BB8015C3B5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79" y="298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0" name="Oval 63">
                <a:extLst>
                  <a:ext uri="{FF2B5EF4-FFF2-40B4-BE49-F238E27FC236}">
                    <a16:creationId xmlns:a16="http://schemas.microsoft.com/office/drawing/2014/main" id="{78F28139-B2E8-481B-930B-7C27325A71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98" y="210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1" name="Oval 64">
                <a:extLst>
                  <a:ext uri="{FF2B5EF4-FFF2-40B4-BE49-F238E27FC236}">
                    <a16:creationId xmlns:a16="http://schemas.microsoft.com/office/drawing/2014/main" id="{4EE53B0B-B9EC-4CE2-B412-82E6EA1166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70" y="316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2" name="Oval 65">
                <a:extLst>
                  <a:ext uri="{FF2B5EF4-FFF2-40B4-BE49-F238E27FC236}">
                    <a16:creationId xmlns:a16="http://schemas.microsoft.com/office/drawing/2014/main" id="{97017ADD-8118-49F6-8CC2-68A401F8E7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86" y="2427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3" name="Oval 66">
                <a:extLst>
                  <a:ext uri="{FF2B5EF4-FFF2-40B4-BE49-F238E27FC236}">
                    <a16:creationId xmlns:a16="http://schemas.microsoft.com/office/drawing/2014/main" id="{40FC128E-A4C0-4467-BA0E-2EEACB239A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96" y="282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4" name="Oval 67">
                <a:extLst>
                  <a:ext uri="{FF2B5EF4-FFF2-40B4-BE49-F238E27FC236}">
                    <a16:creationId xmlns:a16="http://schemas.microsoft.com/office/drawing/2014/main" id="{6F88798E-BDC2-4AF8-B3B1-90546EF848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1" y="2532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5" name="Oval 68">
                <a:extLst>
                  <a:ext uri="{FF2B5EF4-FFF2-40B4-BE49-F238E27FC236}">
                    <a16:creationId xmlns:a16="http://schemas.microsoft.com/office/drawing/2014/main" id="{A37A0F0C-EB29-4CF1-842E-09CA1A9E41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16" y="277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6" name="Oval 69">
                <a:extLst>
                  <a:ext uri="{FF2B5EF4-FFF2-40B4-BE49-F238E27FC236}">
                    <a16:creationId xmlns:a16="http://schemas.microsoft.com/office/drawing/2014/main" id="{AEE03BF3-F8DE-4F0E-9BBB-D226B93916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17" y="3102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7" name="Oval 70">
                <a:extLst>
                  <a:ext uri="{FF2B5EF4-FFF2-40B4-BE49-F238E27FC236}">
                    <a16:creationId xmlns:a16="http://schemas.microsoft.com/office/drawing/2014/main" id="{A6F744BA-AE27-46CA-95E8-A154789B4B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19" y="3305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8" name="Oval 71">
                <a:extLst>
                  <a:ext uri="{FF2B5EF4-FFF2-40B4-BE49-F238E27FC236}">
                    <a16:creationId xmlns:a16="http://schemas.microsoft.com/office/drawing/2014/main" id="{A577B585-BD1E-40FD-8C37-77741918A5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97" y="223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9" name="Oval 72">
                <a:extLst>
                  <a:ext uri="{FF2B5EF4-FFF2-40B4-BE49-F238E27FC236}">
                    <a16:creationId xmlns:a16="http://schemas.microsoft.com/office/drawing/2014/main" id="{7F3E9F10-3375-4DD6-9FE3-BA05A47819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77" y="2157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10" name="Oval 73">
                <a:extLst>
                  <a:ext uri="{FF2B5EF4-FFF2-40B4-BE49-F238E27FC236}">
                    <a16:creationId xmlns:a16="http://schemas.microsoft.com/office/drawing/2014/main" id="{FEEA378D-418F-4DD9-85D5-5425E905D1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07" y="204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11" name="Oval 74">
                <a:extLst>
                  <a:ext uri="{FF2B5EF4-FFF2-40B4-BE49-F238E27FC236}">
                    <a16:creationId xmlns:a16="http://schemas.microsoft.com/office/drawing/2014/main" id="{7A8BC9B1-A10E-4B08-A408-2F551DECC4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82" y="244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12" name="Oval 75">
                <a:extLst>
                  <a:ext uri="{FF2B5EF4-FFF2-40B4-BE49-F238E27FC236}">
                    <a16:creationId xmlns:a16="http://schemas.microsoft.com/office/drawing/2014/main" id="{22D56166-3F09-4F24-88DF-2929A76339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37" y="196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13" name="Oval 76">
                <a:extLst>
                  <a:ext uri="{FF2B5EF4-FFF2-40B4-BE49-F238E27FC236}">
                    <a16:creationId xmlns:a16="http://schemas.microsoft.com/office/drawing/2014/main" id="{B6B34808-922A-4A3E-AB10-49A00D9BAB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90" y="164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14" name="Oval 77">
                <a:extLst>
                  <a:ext uri="{FF2B5EF4-FFF2-40B4-BE49-F238E27FC236}">
                    <a16:creationId xmlns:a16="http://schemas.microsoft.com/office/drawing/2014/main" id="{A0C9548B-0FCD-4526-AD45-37B038F079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81" y="2818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</p:grpSp>
      <p:sp>
        <p:nvSpPr>
          <p:cNvPr id="115" name="Ellipse 114">
            <a:extLst>
              <a:ext uri="{FF2B5EF4-FFF2-40B4-BE49-F238E27FC236}">
                <a16:creationId xmlns:a16="http://schemas.microsoft.com/office/drawing/2014/main" id="{34C3AE7B-C5A6-444A-B7CB-4EE21477545B}"/>
              </a:ext>
            </a:extLst>
          </p:cNvPr>
          <p:cNvSpPr/>
          <p:nvPr/>
        </p:nvSpPr>
        <p:spPr>
          <a:xfrm>
            <a:off x="295097" y="5122612"/>
            <a:ext cx="1465331" cy="140137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Oval 111">
            <a:extLst>
              <a:ext uri="{FF2B5EF4-FFF2-40B4-BE49-F238E27FC236}">
                <a16:creationId xmlns:a16="http://schemas.microsoft.com/office/drawing/2014/main" id="{B294C6C3-3446-4645-9E9E-525C8376E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4660" y="5902810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19" name="Oval 112">
            <a:extLst>
              <a:ext uri="{FF2B5EF4-FFF2-40B4-BE49-F238E27FC236}">
                <a16:creationId xmlns:a16="http://schemas.microsoft.com/office/drawing/2014/main" id="{913F3F16-EE52-41DB-A3D5-1B9F6BF38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4040" y="5949830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20" name="Oval 113">
            <a:extLst>
              <a:ext uri="{FF2B5EF4-FFF2-40B4-BE49-F238E27FC236}">
                <a16:creationId xmlns:a16="http://schemas.microsoft.com/office/drawing/2014/main" id="{AE66764A-AB5F-4030-B39A-F0C548160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9460" y="5946017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21" name="Oval 114">
            <a:extLst>
              <a:ext uri="{FF2B5EF4-FFF2-40B4-BE49-F238E27FC236}">
                <a16:creationId xmlns:a16="http://schemas.microsoft.com/office/drawing/2014/main" id="{F17F928C-43D9-4EEE-964C-FE512928E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215" y="5993672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grpSp>
        <p:nvGrpSpPr>
          <p:cNvPr id="122" name="Group 115">
            <a:extLst>
              <a:ext uri="{FF2B5EF4-FFF2-40B4-BE49-F238E27FC236}">
                <a16:creationId xmlns:a16="http://schemas.microsoft.com/office/drawing/2014/main" id="{9073BA5A-84CD-401A-AD36-172ED4A9F09D}"/>
              </a:ext>
            </a:extLst>
          </p:cNvPr>
          <p:cNvGrpSpPr>
            <a:grpSpLocks/>
          </p:cNvGrpSpPr>
          <p:nvPr/>
        </p:nvGrpSpPr>
        <p:grpSpPr bwMode="auto">
          <a:xfrm>
            <a:off x="2513845" y="5820207"/>
            <a:ext cx="632460" cy="326598"/>
            <a:chOff x="12966" y="5852"/>
            <a:chExt cx="996" cy="514"/>
          </a:xfrm>
        </p:grpSpPr>
        <p:sp>
          <p:nvSpPr>
            <p:cNvPr id="123" name="Oval 116">
              <a:extLst>
                <a:ext uri="{FF2B5EF4-FFF2-40B4-BE49-F238E27FC236}">
                  <a16:creationId xmlns:a16="http://schemas.microsoft.com/office/drawing/2014/main" id="{832DBD1F-1D7C-4F8A-B6CD-DFFF1882F5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0" y="6253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24" name="Oval 117">
              <a:extLst>
                <a:ext uri="{FF2B5EF4-FFF2-40B4-BE49-F238E27FC236}">
                  <a16:creationId xmlns:a16="http://schemas.microsoft.com/office/drawing/2014/main" id="{6CB10543-09AD-42B2-9E25-B7EDDE410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65" y="6254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grpSp>
          <p:nvGrpSpPr>
            <p:cNvPr id="125" name="Group 118">
              <a:extLst>
                <a:ext uri="{FF2B5EF4-FFF2-40B4-BE49-F238E27FC236}">
                  <a16:creationId xmlns:a16="http://schemas.microsoft.com/office/drawing/2014/main" id="{2C4A169C-369D-4BEC-9C9E-C6CB0142AA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6" y="5852"/>
              <a:ext cx="996" cy="416"/>
              <a:chOff x="12966" y="5852"/>
              <a:chExt cx="996" cy="416"/>
            </a:xfrm>
          </p:grpSpPr>
          <p:sp>
            <p:nvSpPr>
              <p:cNvPr id="126" name="Oval 119">
                <a:extLst>
                  <a:ext uri="{FF2B5EF4-FFF2-40B4-BE49-F238E27FC236}">
                    <a16:creationId xmlns:a16="http://schemas.microsoft.com/office/drawing/2014/main" id="{EC582B0A-8DDE-4A58-927A-CAAB12DA22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63" y="615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27" name="Oval 120">
                <a:extLst>
                  <a:ext uri="{FF2B5EF4-FFF2-40B4-BE49-F238E27FC236}">
                    <a16:creationId xmlns:a16="http://schemas.microsoft.com/office/drawing/2014/main" id="{9D75E631-3AC5-4260-8A92-B8BC453EC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86" y="598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28" name="Oval 121">
                <a:extLst>
                  <a:ext uri="{FF2B5EF4-FFF2-40B4-BE49-F238E27FC236}">
                    <a16:creationId xmlns:a16="http://schemas.microsoft.com/office/drawing/2014/main" id="{920D5826-95BB-49E1-97E8-698A4C9FE4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83" y="5951"/>
                <a:ext cx="97" cy="9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29" name="Oval 122">
                <a:extLst>
                  <a:ext uri="{FF2B5EF4-FFF2-40B4-BE49-F238E27FC236}">
                    <a16:creationId xmlns:a16="http://schemas.microsoft.com/office/drawing/2014/main" id="{FDEDFC88-8ED6-4450-9D80-84EA329633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43" y="608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30" name="Oval 123">
                <a:extLst>
                  <a:ext uri="{FF2B5EF4-FFF2-40B4-BE49-F238E27FC236}">
                    <a16:creationId xmlns:a16="http://schemas.microsoft.com/office/drawing/2014/main" id="{7B4213BB-1E26-4292-808B-4CF624A61E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32" y="615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31" name="Oval 124">
                <a:extLst>
                  <a:ext uri="{FF2B5EF4-FFF2-40B4-BE49-F238E27FC236}">
                    <a16:creationId xmlns:a16="http://schemas.microsoft.com/office/drawing/2014/main" id="{596E8C32-8110-4B21-BC9E-899ECE941E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87" y="596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grpSp>
            <p:nvGrpSpPr>
              <p:cNvPr id="132" name="Group 125">
                <a:extLst>
                  <a:ext uri="{FF2B5EF4-FFF2-40B4-BE49-F238E27FC236}">
                    <a16:creationId xmlns:a16="http://schemas.microsoft.com/office/drawing/2014/main" id="{1D9B95E9-C95B-4DAD-89E0-B5812486CB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966" y="5852"/>
                <a:ext cx="996" cy="153"/>
                <a:chOff x="12966" y="5852"/>
                <a:chExt cx="996" cy="153"/>
              </a:xfrm>
            </p:grpSpPr>
            <p:sp>
              <p:nvSpPr>
                <p:cNvPr id="133" name="Oval 126">
                  <a:extLst>
                    <a:ext uri="{FF2B5EF4-FFF2-40B4-BE49-F238E27FC236}">
                      <a16:creationId xmlns:a16="http://schemas.microsoft.com/office/drawing/2014/main" id="{4DD7FF92-6BB6-4BBB-B06F-47810B56F2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66" y="5893"/>
                  <a:ext cx="112" cy="11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de-DE" altLang="de-DE"/>
                </a:p>
              </p:txBody>
            </p:sp>
            <p:sp>
              <p:nvSpPr>
                <p:cNvPr id="134" name="Oval 127">
                  <a:extLst>
                    <a:ext uri="{FF2B5EF4-FFF2-40B4-BE49-F238E27FC236}">
                      <a16:creationId xmlns:a16="http://schemas.microsoft.com/office/drawing/2014/main" id="{BFA51D43-E2EF-47BB-B7BB-45BBF81A29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152" y="5883"/>
                  <a:ext cx="112" cy="11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de-DE" altLang="de-DE"/>
                </a:p>
              </p:txBody>
            </p:sp>
            <p:sp>
              <p:nvSpPr>
                <p:cNvPr id="135" name="Oval 128">
                  <a:extLst>
                    <a:ext uri="{FF2B5EF4-FFF2-40B4-BE49-F238E27FC236}">
                      <a16:creationId xmlns:a16="http://schemas.microsoft.com/office/drawing/2014/main" id="{2E252530-38C2-478D-8F93-5242EF05FF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0" y="5876"/>
                  <a:ext cx="112" cy="11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de-DE" altLang="de-DE"/>
                </a:p>
              </p:txBody>
            </p:sp>
            <p:sp>
              <p:nvSpPr>
                <p:cNvPr id="136" name="Oval 129">
                  <a:extLst>
                    <a:ext uri="{FF2B5EF4-FFF2-40B4-BE49-F238E27FC236}">
                      <a16:creationId xmlns:a16="http://schemas.microsoft.com/office/drawing/2014/main" id="{1385DB91-B18B-48F8-A97F-F22459514F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05" y="5853"/>
                  <a:ext cx="112" cy="11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de-DE" altLang="de-DE"/>
                </a:p>
              </p:txBody>
            </p:sp>
            <p:sp>
              <p:nvSpPr>
                <p:cNvPr id="137" name="Oval 130">
                  <a:extLst>
                    <a:ext uri="{FF2B5EF4-FFF2-40B4-BE49-F238E27FC236}">
                      <a16:creationId xmlns:a16="http://schemas.microsoft.com/office/drawing/2014/main" id="{BB9B1065-9C28-48A9-B4FB-364464CD1D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655" y="5860"/>
                  <a:ext cx="112" cy="11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de-DE" altLang="de-DE"/>
                </a:p>
              </p:txBody>
            </p:sp>
            <p:sp>
              <p:nvSpPr>
                <p:cNvPr id="138" name="Oval 131">
                  <a:extLst>
                    <a:ext uri="{FF2B5EF4-FFF2-40B4-BE49-F238E27FC236}">
                      <a16:creationId xmlns:a16="http://schemas.microsoft.com/office/drawing/2014/main" id="{36E6BC71-C6D3-40A6-B97E-17706EB9F1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850" y="5852"/>
                  <a:ext cx="112" cy="11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de-DE" altLang="de-DE"/>
                </a:p>
              </p:txBody>
            </p:sp>
          </p:grpSp>
        </p:grpSp>
      </p:grpSp>
      <p:sp>
        <p:nvSpPr>
          <p:cNvPr id="139" name="Ellipse 138">
            <a:extLst>
              <a:ext uri="{FF2B5EF4-FFF2-40B4-BE49-F238E27FC236}">
                <a16:creationId xmlns:a16="http://schemas.microsoft.com/office/drawing/2014/main" id="{71431943-141C-43D1-8569-AE6A2E15370A}"/>
              </a:ext>
            </a:extLst>
          </p:cNvPr>
          <p:cNvSpPr/>
          <p:nvPr/>
        </p:nvSpPr>
        <p:spPr>
          <a:xfrm>
            <a:off x="2122336" y="5127702"/>
            <a:ext cx="1465331" cy="140137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42" name="Group 82">
            <a:extLst>
              <a:ext uri="{FF2B5EF4-FFF2-40B4-BE49-F238E27FC236}">
                <a16:creationId xmlns:a16="http://schemas.microsoft.com/office/drawing/2014/main" id="{85860F15-72F3-4626-98F3-1C4DDAC4AEFA}"/>
              </a:ext>
            </a:extLst>
          </p:cNvPr>
          <p:cNvGrpSpPr>
            <a:grpSpLocks/>
          </p:cNvGrpSpPr>
          <p:nvPr/>
        </p:nvGrpSpPr>
        <p:grpSpPr bwMode="auto">
          <a:xfrm>
            <a:off x="4371975" y="5902867"/>
            <a:ext cx="537210" cy="90805"/>
            <a:chOff x="2288" y="10073"/>
            <a:chExt cx="846" cy="143"/>
          </a:xfrm>
        </p:grpSpPr>
        <p:sp>
          <p:nvSpPr>
            <p:cNvPr id="159" name="Oval 83">
              <a:extLst>
                <a:ext uri="{FF2B5EF4-FFF2-40B4-BE49-F238E27FC236}">
                  <a16:creationId xmlns:a16="http://schemas.microsoft.com/office/drawing/2014/main" id="{A4078ECC-3295-4562-916C-61E19A8D38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0073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60" name="Oval 84">
              <a:extLst>
                <a:ext uri="{FF2B5EF4-FFF2-40B4-BE49-F238E27FC236}">
                  <a16:creationId xmlns:a16="http://schemas.microsoft.com/office/drawing/2014/main" id="{49A56EC5-D26B-4CDE-ABDD-9B2A2DE55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5" y="10080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61" name="Oval 85">
              <a:extLst>
                <a:ext uri="{FF2B5EF4-FFF2-40B4-BE49-F238E27FC236}">
                  <a16:creationId xmlns:a16="http://schemas.microsoft.com/office/drawing/2014/main" id="{605642FF-5DE7-4C36-8591-7AD2C1709E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5" y="10088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62" name="Oval 86">
              <a:extLst>
                <a:ext uri="{FF2B5EF4-FFF2-40B4-BE49-F238E27FC236}">
                  <a16:creationId xmlns:a16="http://schemas.microsoft.com/office/drawing/2014/main" id="{E9F1F05A-E585-4232-AD64-669DA50C4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2" y="10095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63" name="Oval 87">
              <a:extLst>
                <a:ext uri="{FF2B5EF4-FFF2-40B4-BE49-F238E27FC236}">
                  <a16:creationId xmlns:a16="http://schemas.microsoft.com/office/drawing/2014/main" id="{9DCEA34B-16B9-4288-901A-A08DB03F3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5" y="10096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64" name="Oval 88">
              <a:extLst>
                <a:ext uri="{FF2B5EF4-FFF2-40B4-BE49-F238E27FC236}">
                  <a16:creationId xmlns:a16="http://schemas.microsoft.com/office/drawing/2014/main" id="{BB0ADF05-F5DA-461B-AE48-C25EC042E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10103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65" name="Oval 89">
              <a:extLst>
                <a:ext uri="{FF2B5EF4-FFF2-40B4-BE49-F238E27FC236}">
                  <a16:creationId xmlns:a16="http://schemas.microsoft.com/office/drawing/2014/main" id="{304350C2-3C63-4F9B-BFA8-FAC5297814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2" y="10104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grpSp>
        <p:nvGrpSpPr>
          <p:cNvPr id="143" name="Group 90">
            <a:extLst>
              <a:ext uri="{FF2B5EF4-FFF2-40B4-BE49-F238E27FC236}">
                <a16:creationId xmlns:a16="http://schemas.microsoft.com/office/drawing/2014/main" id="{0A929F3F-0786-42AF-8269-1465E4C28BDE}"/>
              </a:ext>
            </a:extLst>
          </p:cNvPr>
          <p:cNvGrpSpPr>
            <a:grpSpLocks/>
          </p:cNvGrpSpPr>
          <p:nvPr/>
        </p:nvGrpSpPr>
        <p:grpSpPr bwMode="auto">
          <a:xfrm>
            <a:off x="4377055" y="5826032"/>
            <a:ext cx="537210" cy="90805"/>
            <a:chOff x="2288" y="10073"/>
            <a:chExt cx="846" cy="143"/>
          </a:xfrm>
        </p:grpSpPr>
        <p:sp>
          <p:nvSpPr>
            <p:cNvPr id="152" name="Oval 91">
              <a:extLst>
                <a:ext uri="{FF2B5EF4-FFF2-40B4-BE49-F238E27FC236}">
                  <a16:creationId xmlns:a16="http://schemas.microsoft.com/office/drawing/2014/main" id="{AF90A00C-B966-4660-B76C-273113BF4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0073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53" name="Oval 92">
              <a:extLst>
                <a:ext uri="{FF2B5EF4-FFF2-40B4-BE49-F238E27FC236}">
                  <a16:creationId xmlns:a16="http://schemas.microsoft.com/office/drawing/2014/main" id="{BFADA017-C571-4418-BA00-699164D447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5" y="10080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54" name="Oval 93">
              <a:extLst>
                <a:ext uri="{FF2B5EF4-FFF2-40B4-BE49-F238E27FC236}">
                  <a16:creationId xmlns:a16="http://schemas.microsoft.com/office/drawing/2014/main" id="{E576B832-14D3-458B-8B6D-696C542648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5" y="10088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55" name="Oval 94">
              <a:extLst>
                <a:ext uri="{FF2B5EF4-FFF2-40B4-BE49-F238E27FC236}">
                  <a16:creationId xmlns:a16="http://schemas.microsoft.com/office/drawing/2014/main" id="{77F8C458-F5DD-4846-A23E-41B4CA21B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2" y="10095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56" name="Oval 95">
              <a:extLst>
                <a:ext uri="{FF2B5EF4-FFF2-40B4-BE49-F238E27FC236}">
                  <a16:creationId xmlns:a16="http://schemas.microsoft.com/office/drawing/2014/main" id="{840FDCD7-6824-425D-991B-04A3B9C2A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5" y="10096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57" name="Oval 96">
              <a:extLst>
                <a:ext uri="{FF2B5EF4-FFF2-40B4-BE49-F238E27FC236}">
                  <a16:creationId xmlns:a16="http://schemas.microsoft.com/office/drawing/2014/main" id="{56A9538B-3A49-4111-983E-2E235EF9D2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10103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58" name="Oval 97">
              <a:extLst>
                <a:ext uri="{FF2B5EF4-FFF2-40B4-BE49-F238E27FC236}">
                  <a16:creationId xmlns:a16="http://schemas.microsoft.com/office/drawing/2014/main" id="{1D51595E-AD36-4378-83DB-1C345E637B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2" y="10104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grpSp>
        <p:nvGrpSpPr>
          <p:cNvPr id="144" name="Group 98">
            <a:extLst>
              <a:ext uri="{FF2B5EF4-FFF2-40B4-BE49-F238E27FC236}">
                <a16:creationId xmlns:a16="http://schemas.microsoft.com/office/drawing/2014/main" id="{BE815C38-09AF-4FC9-A39D-FA19A173C077}"/>
              </a:ext>
            </a:extLst>
          </p:cNvPr>
          <p:cNvGrpSpPr>
            <a:grpSpLocks/>
          </p:cNvGrpSpPr>
          <p:nvPr/>
        </p:nvGrpSpPr>
        <p:grpSpPr bwMode="auto">
          <a:xfrm>
            <a:off x="4377055" y="5746022"/>
            <a:ext cx="537210" cy="90805"/>
            <a:chOff x="2288" y="10073"/>
            <a:chExt cx="846" cy="143"/>
          </a:xfrm>
        </p:grpSpPr>
        <p:sp>
          <p:nvSpPr>
            <p:cNvPr id="145" name="Oval 99">
              <a:extLst>
                <a:ext uri="{FF2B5EF4-FFF2-40B4-BE49-F238E27FC236}">
                  <a16:creationId xmlns:a16="http://schemas.microsoft.com/office/drawing/2014/main" id="{68D08DE6-C2C4-40AD-84C0-89BD1EADB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0073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46" name="Oval 100">
              <a:extLst>
                <a:ext uri="{FF2B5EF4-FFF2-40B4-BE49-F238E27FC236}">
                  <a16:creationId xmlns:a16="http://schemas.microsoft.com/office/drawing/2014/main" id="{C33FD5C3-4955-422C-A04A-49DD54C89F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5" y="10080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47" name="Oval 101">
              <a:extLst>
                <a:ext uri="{FF2B5EF4-FFF2-40B4-BE49-F238E27FC236}">
                  <a16:creationId xmlns:a16="http://schemas.microsoft.com/office/drawing/2014/main" id="{B23D5F64-ED52-4001-8774-B296D289F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5" y="10088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48" name="Oval 102">
              <a:extLst>
                <a:ext uri="{FF2B5EF4-FFF2-40B4-BE49-F238E27FC236}">
                  <a16:creationId xmlns:a16="http://schemas.microsoft.com/office/drawing/2014/main" id="{0B91E702-FC80-45BA-AC1B-CF59EA444A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2" y="10095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49" name="Oval 103">
              <a:extLst>
                <a:ext uri="{FF2B5EF4-FFF2-40B4-BE49-F238E27FC236}">
                  <a16:creationId xmlns:a16="http://schemas.microsoft.com/office/drawing/2014/main" id="{EB49B949-57EE-4C6F-9F60-CC93941212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5" y="10096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50" name="Oval 104">
              <a:extLst>
                <a:ext uri="{FF2B5EF4-FFF2-40B4-BE49-F238E27FC236}">
                  <a16:creationId xmlns:a16="http://schemas.microsoft.com/office/drawing/2014/main" id="{9478BEA6-8C7A-4298-BE0A-53BFB555C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10103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51" name="Oval 105">
              <a:extLst>
                <a:ext uri="{FF2B5EF4-FFF2-40B4-BE49-F238E27FC236}">
                  <a16:creationId xmlns:a16="http://schemas.microsoft.com/office/drawing/2014/main" id="{BF6B428D-C3CF-4219-9132-75F784A31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2" y="10104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sp>
        <p:nvSpPr>
          <p:cNvPr id="166" name="Ellipse 165">
            <a:extLst>
              <a:ext uri="{FF2B5EF4-FFF2-40B4-BE49-F238E27FC236}">
                <a16:creationId xmlns:a16="http://schemas.microsoft.com/office/drawing/2014/main" id="{62C5AD88-638A-4F32-8DF8-05CEA0FF2C90}"/>
              </a:ext>
            </a:extLst>
          </p:cNvPr>
          <p:cNvSpPr/>
          <p:nvPr/>
        </p:nvSpPr>
        <p:spPr>
          <a:xfrm>
            <a:off x="3908049" y="5107268"/>
            <a:ext cx="1465331" cy="140137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oup 90">
            <a:extLst>
              <a:ext uri="{FF2B5EF4-FFF2-40B4-BE49-F238E27FC236}">
                <a16:creationId xmlns:a16="http://schemas.microsoft.com/office/drawing/2014/main" id="{E8EBB767-2F40-1011-4916-9AF12685CF2D}"/>
              </a:ext>
            </a:extLst>
          </p:cNvPr>
          <p:cNvGrpSpPr>
            <a:grpSpLocks/>
          </p:cNvGrpSpPr>
          <p:nvPr/>
        </p:nvGrpSpPr>
        <p:grpSpPr bwMode="auto">
          <a:xfrm>
            <a:off x="4373113" y="5978324"/>
            <a:ext cx="537210" cy="90805"/>
            <a:chOff x="2288" y="10073"/>
            <a:chExt cx="846" cy="143"/>
          </a:xfrm>
        </p:grpSpPr>
        <p:sp>
          <p:nvSpPr>
            <p:cNvPr id="3" name="Oval 91">
              <a:extLst>
                <a:ext uri="{FF2B5EF4-FFF2-40B4-BE49-F238E27FC236}">
                  <a16:creationId xmlns:a16="http://schemas.microsoft.com/office/drawing/2014/main" id="{DC11957A-EC00-3A74-DDA1-3E4D795497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0073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" name="Oval 92">
              <a:extLst>
                <a:ext uri="{FF2B5EF4-FFF2-40B4-BE49-F238E27FC236}">
                  <a16:creationId xmlns:a16="http://schemas.microsoft.com/office/drawing/2014/main" id="{38C530F9-2F3B-BC2D-C995-3B588C0105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5" y="10080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5" name="Oval 93">
              <a:extLst>
                <a:ext uri="{FF2B5EF4-FFF2-40B4-BE49-F238E27FC236}">
                  <a16:creationId xmlns:a16="http://schemas.microsoft.com/office/drawing/2014/main" id="{1D21589A-B274-B90F-19C4-1F37E7D23C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5" y="10088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6" name="Oval 94">
              <a:extLst>
                <a:ext uri="{FF2B5EF4-FFF2-40B4-BE49-F238E27FC236}">
                  <a16:creationId xmlns:a16="http://schemas.microsoft.com/office/drawing/2014/main" id="{34F3BD2B-C591-43E7-D4D9-8D87C3E07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2" y="10095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7" name="Oval 95">
              <a:extLst>
                <a:ext uri="{FF2B5EF4-FFF2-40B4-BE49-F238E27FC236}">
                  <a16:creationId xmlns:a16="http://schemas.microsoft.com/office/drawing/2014/main" id="{4380E403-3790-76F7-23AF-D54DCA3E8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5" y="10096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8" name="Oval 96">
              <a:extLst>
                <a:ext uri="{FF2B5EF4-FFF2-40B4-BE49-F238E27FC236}">
                  <a16:creationId xmlns:a16="http://schemas.microsoft.com/office/drawing/2014/main" id="{5D4E54D4-9804-1C91-60B4-E078470B6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10103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9" name="Oval 97">
              <a:extLst>
                <a:ext uri="{FF2B5EF4-FFF2-40B4-BE49-F238E27FC236}">
                  <a16:creationId xmlns:a16="http://schemas.microsoft.com/office/drawing/2014/main" id="{DF22217E-CB81-5DC4-0516-EA3245FA52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2" y="10104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grpSp>
        <p:nvGrpSpPr>
          <p:cNvPr id="10" name="Group 90">
            <a:extLst>
              <a:ext uri="{FF2B5EF4-FFF2-40B4-BE49-F238E27FC236}">
                <a16:creationId xmlns:a16="http://schemas.microsoft.com/office/drawing/2014/main" id="{D3989191-F66C-855C-CB65-12B0A2E164A9}"/>
              </a:ext>
            </a:extLst>
          </p:cNvPr>
          <p:cNvGrpSpPr>
            <a:grpSpLocks/>
          </p:cNvGrpSpPr>
          <p:nvPr/>
        </p:nvGrpSpPr>
        <p:grpSpPr bwMode="auto">
          <a:xfrm>
            <a:off x="4372109" y="6054826"/>
            <a:ext cx="537210" cy="90805"/>
            <a:chOff x="2288" y="10073"/>
            <a:chExt cx="846" cy="143"/>
          </a:xfrm>
        </p:grpSpPr>
        <p:sp>
          <p:nvSpPr>
            <p:cNvPr id="11" name="Oval 91">
              <a:extLst>
                <a:ext uri="{FF2B5EF4-FFF2-40B4-BE49-F238E27FC236}">
                  <a16:creationId xmlns:a16="http://schemas.microsoft.com/office/drawing/2014/main" id="{46162635-1785-67B8-C0E5-739132ACCE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0073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2" name="Oval 92">
              <a:extLst>
                <a:ext uri="{FF2B5EF4-FFF2-40B4-BE49-F238E27FC236}">
                  <a16:creationId xmlns:a16="http://schemas.microsoft.com/office/drawing/2014/main" id="{15006A41-E333-CB62-9693-6D3BBB7FCC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5" y="10080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3" name="Oval 93">
              <a:extLst>
                <a:ext uri="{FF2B5EF4-FFF2-40B4-BE49-F238E27FC236}">
                  <a16:creationId xmlns:a16="http://schemas.microsoft.com/office/drawing/2014/main" id="{F7C02284-9C53-9213-9069-639CB9465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5" y="10088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4" name="Oval 94">
              <a:extLst>
                <a:ext uri="{FF2B5EF4-FFF2-40B4-BE49-F238E27FC236}">
                  <a16:creationId xmlns:a16="http://schemas.microsoft.com/office/drawing/2014/main" id="{C7CBFBD3-8DC8-762E-BF4A-E22F7EBF5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2" y="10095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5" name="Oval 95">
              <a:extLst>
                <a:ext uri="{FF2B5EF4-FFF2-40B4-BE49-F238E27FC236}">
                  <a16:creationId xmlns:a16="http://schemas.microsoft.com/office/drawing/2014/main" id="{986343A2-BF5E-DA65-C272-23394BB98A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5" y="10096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6" name="Oval 96">
              <a:extLst>
                <a:ext uri="{FF2B5EF4-FFF2-40B4-BE49-F238E27FC236}">
                  <a16:creationId xmlns:a16="http://schemas.microsoft.com/office/drawing/2014/main" id="{C9337CBD-5713-D1C9-46F3-99BF84C4A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10103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7" name="Oval 97">
              <a:extLst>
                <a:ext uri="{FF2B5EF4-FFF2-40B4-BE49-F238E27FC236}">
                  <a16:creationId xmlns:a16="http://schemas.microsoft.com/office/drawing/2014/main" id="{460BABD9-AA0D-A49D-BADA-C4C4E64B5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2" y="10104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grpSp>
        <p:nvGrpSpPr>
          <p:cNvPr id="18" name="Group 90">
            <a:extLst>
              <a:ext uri="{FF2B5EF4-FFF2-40B4-BE49-F238E27FC236}">
                <a16:creationId xmlns:a16="http://schemas.microsoft.com/office/drawing/2014/main" id="{B32E578C-D1A1-174A-6F1E-655841D40AA9}"/>
              </a:ext>
            </a:extLst>
          </p:cNvPr>
          <p:cNvGrpSpPr>
            <a:grpSpLocks/>
          </p:cNvGrpSpPr>
          <p:nvPr/>
        </p:nvGrpSpPr>
        <p:grpSpPr bwMode="auto">
          <a:xfrm>
            <a:off x="4367982" y="6134728"/>
            <a:ext cx="537210" cy="90805"/>
            <a:chOff x="2288" y="10073"/>
            <a:chExt cx="846" cy="143"/>
          </a:xfrm>
        </p:grpSpPr>
        <p:sp>
          <p:nvSpPr>
            <p:cNvPr id="19" name="Oval 91">
              <a:extLst>
                <a:ext uri="{FF2B5EF4-FFF2-40B4-BE49-F238E27FC236}">
                  <a16:creationId xmlns:a16="http://schemas.microsoft.com/office/drawing/2014/main" id="{1CFFEB6A-D9A6-4583-BCB4-9A3A61506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0073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0" name="Oval 92">
              <a:extLst>
                <a:ext uri="{FF2B5EF4-FFF2-40B4-BE49-F238E27FC236}">
                  <a16:creationId xmlns:a16="http://schemas.microsoft.com/office/drawing/2014/main" id="{82CB77C5-494B-B3AC-77B7-38C7BBE22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5" y="10080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1" name="Oval 93">
              <a:extLst>
                <a:ext uri="{FF2B5EF4-FFF2-40B4-BE49-F238E27FC236}">
                  <a16:creationId xmlns:a16="http://schemas.microsoft.com/office/drawing/2014/main" id="{D73E1BBA-2083-0BFF-432C-E3001EEE2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5" y="10088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2" name="Oval 94">
              <a:extLst>
                <a:ext uri="{FF2B5EF4-FFF2-40B4-BE49-F238E27FC236}">
                  <a16:creationId xmlns:a16="http://schemas.microsoft.com/office/drawing/2014/main" id="{163283ED-E773-6009-9E7F-DC1D9B793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2" y="10095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3" name="Oval 95">
              <a:extLst>
                <a:ext uri="{FF2B5EF4-FFF2-40B4-BE49-F238E27FC236}">
                  <a16:creationId xmlns:a16="http://schemas.microsoft.com/office/drawing/2014/main" id="{23F6E629-84D5-FA11-EE5F-7E133E761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5" y="10096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4" name="Oval 96">
              <a:extLst>
                <a:ext uri="{FF2B5EF4-FFF2-40B4-BE49-F238E27FC236}">
                  <a16:creationId xmlns:a16="http://schemas.microsoft.com/office/drawing/2014/main" id="{17C7E1FF-A89F-656A-AE0C-A6FB621FBE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10103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5" name="Oval 97">
              <a:extLst>
                <a:ext uri="{FF2B5EF4-FFF2-40B4-BE49-F238E27FC236}">
                  <a16:creationId xmlns:a16="http://schemas.microsoft.com/office/drawing/2014/main" id="{AF4CB6C7-D71C-5ABC-7D2E-458616DC57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2" y="10104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grpSp>
        <p:nvGrpSpPr>
          <p:cNvPr id="26" name="Group 90">
            <a:extLst>
              <a:ext uri="{FF2B5EF4-FFF2-40B4-BE49-F238E27FC236}">
                <a16:creationId xmlns:a16="http://schemas.microsoft.com/office/drawing/2014/main" id="{E3165532-B429-B090-6C1E-4DE4ACAD6DA2}"/>
              </a:ext>
            </a:extLst>
          </p:cNvPr>
          <p:cNvGrpSpPr>
            <a:grpSpLocks/>
          </p:cNvGrpSpPr>
          <p:nvPr/>
        </p:nvGrpSpPr>
        <p:grpSpPr bwMode="auto">
          <a:xfrm>
            <a:off x="4381500" y="5666384"/>
            <a:ext cx="537210" cy="90805"/>
            <a:chOff x="2288" y="10073"/>
            <a:chExt cx="846" cy="143"/>
          </a:xfrm>
        </p:grpSpPr>
        <p:sp>
          <p:nvSpPr>
            <p:cNvPr id="27" name="Oval 91">
              <a:extLst>
                <a:ext uri="{FF2B5EF4-FFF2-40B4-BE49-F238E27FC236}">
                  <a16:creationId xmlns:a16="http://schemas.microsoft.com/office/drawing/2014/main" id="{14B78894-1A2B-2F8B-8483-1D2492E25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0073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8" name="Oval 92">
              <a:extLst>
                <a:ext uri="{FF2B5EF4-FFF2-40B4-BE49-F238E27FC236}">
                  <a16:creationId xmlns:a16="http://schemas.microsoft.com/office/drawing/2014/main" id="{BC5A9E61-C06D-81A6-8F92-68F4A04C3D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5" y="10080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9" name="Oval 93">
              <a:extLst>
                <a:ext uri="{FF2B5EF4-FFF2-40B4-BE49-F238E27FC236}">
                  <a16:creationId xmlns:a16="http://schemas.microsoft.com/office/drawing/2014/main" id="{F1577225-1E45-D176-8081-AE0B086FD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5" y="10088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0" name="Oval 94">
              <a:extLst>
                <a:ext uri="{FF2B5EF4-FFF2-40B4-BE49-F238E27FC236}">
                  <a16:creationId xmlns:a16="http://schemas.microsoft.com/office/drawing/2014/main" id="{D2D4373B-8D95-2EE4-6F48-F24479338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2" y="10095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1" name="Oval 95">
              <a:extLst>
                <a:ext uri="{FF2B5EF4-FFF2-40B4-BE49-F238E27FC236}">
                  <a16:creationId xmlns:a16="http://schemas.microsoft.com/office/drawing/2014/main" id="{A1869A25-8AC8-CE0F-B45A-62BAC6704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5" y="10096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" name="Oval 96">
              <a:extLst>
                <a:ext uri="{FF2B5EF4-FFF2-40B4-BE49-F238E27FC236}">
                  <a16:creationId xmlns:a16="http://schemas.microsoft.com/office/drawing/2014/main" id="{09DE5858-BCE7-C1F7-3FA9-126D055B3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10103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3" name="Oval 97">
              <a:extLst>
                <a:ext uri="{FF2B5EF4-FFF2-40B4-BE49-F238E27FC236}">
                  <a16:creationId xmlns:a16="http://schemas.microsoft.com/office/drawing/2014/main" id="{104CFC36-469D-A219-B706-E678F0F5ED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2" y="10104"/>
              <a:ext cx="112" cy="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sp>
        <p:nvSpPr>
          <p:cNvPr id="34" name="Oval 113">
            <a:extLst>
              <a:ext uri="{FF2B5EF4-FFF2-40B4-BE49-F238E27FC236}">
                <a16:creationId xmlns:a16="http://schemas.microsoft.com/office/drawing/2014/main" id="{7A48F5DB-3F88-FE02-B750-449ABA361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3648" y="5987482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5" name="Oval 113">
            <a:extLst>
              <a:ext uri="{FF2B5EF4-FFF2-40B4-BE49-F238E27FC236}">
                <a16:creationId xmlns:a16="http://schemas.microsoft.com/office/drawing/2014/main" id="{C4DE355B-5A17-2BA5-AAEE-DC584D5A8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6228" y="5761184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</p:txBody>
      </p:sp>
      <p:sp>
        <p:nvSpPr>
          <p:cNvPr id="36" name="Oval 113">
            <a:extLst>
              <a:ext uri="{FF2B5EF4-FFF2-40B4-BE49-F238E27FC236}">
                <a16:creationId xmlns:a16="http://schemas.microsoft.com/office/drawing/2014/main" id="{799985C0-6144-4E7D-5A6A-FD9CE0640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7884" y="5873708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7" name="Oval 113">
            <a:extLst>
              <a:ext uri="{FF2B5EF4-FFF2-40B4-BE49-F238E27FC236}">
                <a16:creationId xmlns:a16="http://schemas.microsoft.com/office/drawing/2014/main" id="{4E18861D-6E95-6045-FA36-E1AD798DE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0120" y="5948130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8" name="Oval 113">
            <a:extLst>
              <a:ext uri="{FF2B5EF4-FFF2-40B4-BE49-F238E27FC236}">
                <a16:creationId xmlns:a16="http://schemas.microsoft.com/office/drawing/2014/main" id="{5474FBB3-1E03-84DF-0631-376D113C4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9406" y="6109436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9" name="Oval 113">
            <a:extLst>
              <a:ext uri="{FF2B5EF4-FFF2-40B4-BE49-F238E27FC236}">
                <a16:creationId xmlns:a16="http://schemas.microsoft.com/office/drawing/2014/main" id="{6F88C527-94F2-4258-ACA5-D6BA0B975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3118" y="6063414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0" name="Oval 113">
            <a:extLst>
              <a:ext uri="{FF2B5EF4-FFF2-40B4-BE49-F238E27FC236}">
                <a16:creationId xmlns:a16="http://schemas.microsoft.com/office/drawing/2014/main" id="{6FD06476-DC36-4E05-82C6-EFB99832D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3828" y="5737603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1" name="Oval 113">
            <a:extLst>
              <a:ext uri="{FF2B5EF4-FFF2-40B4-BE49-F238E27FC236}">
                <a16:creationId xmlns:a16="http://schemas.microsoft.com/office/drawing/2014/main" id="{0EE30ED8-0AB4-E964-B7D8-BCAD935C8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1860" y="6098417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2" name="Oval 112">
            <a:extLst>
              <a:ext uri="{FF2B5EF4-FFF2-40B4-BE49-F238E27FC236}">
                <a16:creationId xmlns:a16="http://schemas.microsoft.com/office/drawing/2014/main" id="{E24A08D9-47BE-F445-2872-F7AF6FBE6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9028" y="5726595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3" name="Oval 113">
            <a:extLst>
              <a:ext uri="{FF2B5EF4-FFF2-40B4-BE49-F238E27FC236}">
                <a16:creationId xmlns:a16="http://schemas.microsoft.com/office/drawing/2014/main" id="{B9C33A34-BD03-51FD-2BB9-1C40DD93B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4448" y="5722782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4" name="Oval 113">
            <a:extLst>
              <a:ext uri="{FF2B5EF4-FFF2-40B4-BE49-F238E27FC236}">
                <a16:creationId xmlns:a16="http://schemas.microsoft.com/office/drawing/2014/main" id="{AF279520-B449-DDE4-ECDA-483BE499A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420" y="5643991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</p:txBody>
      </p:sp>
      <p:sp>
        <p:nvSpPr>
          <p:cNvPr id="45" name="Oval 113">
            <a:extLst>
              <a:ext uri="{FF2B5EF4-FFF2-40B4-BE49-F238E27FC236}">
                <a16:creationId xmlns:a16="http://schemas.microsoft.com/office/drawing/2014/main" id="{AEC3ECEC-86B5-B338-EB11-DE9EA428B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2872" y="5650473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6" name="Oval 113">
            <a:extLst>
              <a:ext uri="{FF2B5EF4-FFF2-40B4-BE49-F238E27FC236}">
                <a16:creationId xmlns:a16="http://schemas.microsoft.com/office/drawing/2014/main" id="{6E63E890-2EBF-8AFF-759E-EA6F6B478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108" y="5724895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7" name="Oval 113">
            <a:extLst>
              <a:ext uri="{FF2B5EF4-FFF2-40B4-BE49-F238E27FC236}">
                <a16:creationId xmlns:a16="http://schemas.microsoft.com/office/drawing/2014/main" id="{FB192011-6B43-E409-597C-B458209D3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9107" y="5594879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8" name="Oval 112">
            <a:extLst>
              <a:ext uri="{FF2B5EF4-FFF2-40B4-BE49-F238E27FC236}">
                <a16:creationId xmlns:a16="http://schemas.microsoft.com/office/drawing/2014/main" id="{A1BA49B9-FDF3-4C3E-D687-2A050FCB1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120" y="5793275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9" name="Oval 113">
            <a:extLst>
              <a:ext uri="{FF2B5EF4-FFF2-40B4-BE49-F238E27FC236}">
                <a16:creationId xmlns:a16="http://schemas.microsoft.com/office/drawing/2014/main" id="{A41DDC3B-42D5-9724-937D-6C69185C5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3091" y="5760582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0" name="Oval 113">
            <a:extLst>
              <a:ext uri="{FF2B5EF4-FFF2-40B4-BE49-F238E27FC236}">
                <a16:creationId xmlns:a16="http://schemas.microsoft.com/office/drawing/2014/main" id="{B7F6FC96-D0AF-66A7-D38A-3BE5ED3A9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6319" y="5643567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</p:txBody>
      </p:sp>
      <p:sp>
        <p:nvSpPr>
          <p:cNvPr id="51" name="Oval 113">
            <a:extLst>
              <a:ext uri="{FF2B5EF4-FFF2-40B4-BE49-F238E27FC236}">
                <a16:creationId xmlns:a16="http://schemas.microsoft.com/office/drawing/2014/main" id="{55A66AF5-DCCA-35F9-ED84-0EE58246F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1515" y="5688273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2" name="Oval 113">
            <a:extLst>
              <a:ext uri="{FF2B5EF4-FFF2-40B4-BE49-F238E27FC236}">
                <a16:creationId xmlns:a16="http://schemas.microsoft.com/office/drawing/2014/main" id="{E162A66B-D1FB-2141-0052-48FFA1186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3751" y="5762695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3" name="Oval 113">
            <a:extLst>
              <a:ext uri="{FF2B5EF4-FFF2-40B4-BE49-F238E27FC236}">
                <a16:creationId xmlns:a16="http://schemas.microsoft.com/office/drawing/2014/main" id="{50F267FC-3871-2C74-A183-1E10F0B35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1193" y="5665087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4" name="Oval 112">
            <a:extLst>
              <a:ext uri="{FF2B5EF4-FFF2-40B4-BE49-F238E27FC236}">
                <a16:creationId xmlns:a16="http://schemas.microsoft.com/office/drawing/2014/main" id="{CEC68B8F-6458-E9CF-DD67-AD30557BC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1936" y="6015177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5" name="Oval 113">
            <a:extLst>
              <a:ext uri="{FF2B5EF4-FFF2-40B4-BE49-F238E27FC236}">
                <a16:creationId xmlns:a16="http://schemas.microsoft.com/office/drawing/2014/main" id="{D050B1F9-607C-4E6B-1125-68EB18F48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851" y="6023302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6" name="Oval 113">
            <a:extLst>
              <a:ext uri="{FF2B5EF4-FFF2-40B4-BE49-F238E27FC236}">
                <a16:creationId xmlns:a16="http://schemas.microsoft.com/office/drawing/2014/main" id="{17E9ABB5-64D1-9F0A-226D-A914EED65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570" y="5902653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</p:txBody>
      </p:sp>
      <p:sp>
        <p:nvSpPr>
          <p:cNvPr id="57" name="Oval 113">
            <a:extLst>
              <a:ext uri="{FF2B5EF4-FFF2-40B4-BE49-F238E27FC236}">
                <a16:creationId xmlns:a16="http://schemas.microsoft.com/office/drawing/2014/main" id="{063D388F-CE55-43B1-AEF6-9F8E7FC9D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8226" y="6015177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8" name="Oval 113">
            <a:extLst>
              <a:ext uri="{FF2B5EF4-FFF2-40B4-BE49-F238E27FC236}">
                <a16:creationId xmlns:a16="http://schemas.microsoft.com/office/drawing/2014/main" id="{749975D5-9435-1101-0F8F-1785B673A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0462" y="6089599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9" name="Oval 113">
            <a:extLst>
              <a:ext uri="{FF2B5EF4-FFF2-40B4-BE49-F238E27FC236}">
                <a16:creationId xmlns:a16="http://schemas.microsoft.com/office/drawing/2014/main" id="{309923C6-B6BF-A6AF-A56F-ED46F9078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3085" y="5945795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60" name="Oval 114">
            <a:extLst>
              <a:ext uri="{FF2B5EF4-FFF2-40B4-BE49-F238E27FC236}">
                <a16:creationId xmlns:a16="http://schemas.microsoft.com/office/drawing/2014/main" id="{53E46327-247B-6050-15C4-29E5A7E87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0390" y="6113093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61" name="Oval 114">
            <a:extLst>
              <a:ext uri="{FF2B5EF4-FFF2-40B4-BE49-F238E27FC236}">
                <a16:creationId xmlns:a16="http://schemas.microsoft.com/office/drawing/2014/main" id="{AA34ECC5-D769-1871-A7BC-2790A663C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2075" y="5684136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62" name="Oval 114">
            <a:extLst>
              <a:ext uri="{FF2B5EF4-FFF2-40B4-BE49-F238E27FC236}">
                <a16:creationId xmlns:a16="http://schemas.microsoft.com/office/drawing/2014/main" id="{4983DBAC-AFDD-42AD-72E2-BE753477D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2948" y="5605866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63" name="Oval 114">
            <a:extLst>
              <a:ext uri="{FF2B5EF4-FFF2-40B4-BE49-F238E27FC236}">
                <a16:creationId xmlns:a16="http://schemas.microsoft.com/office/drawing/2014/main" id="{3AC7EA08-3AD3-BE21-3ADE-33D7B8C01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3328" y="5861298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3440" name="Oval 114">
            <a:extLst>
              <a:ext uri="{FF2B5EF4-FFF2-40B4-BE49-F238E27FC236}">
                <a16:creationId xmlns:a16="http://schemas.microsoft.com/office/drawing/2014/main" id="{95363EF1-B601-1909-C723-46793C35F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8061" y="6159432"/>
            <a:ext cx="71120" cy="71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3441" name="Textfeld 13440">
            <a:extLst>
              <a:ext uri="{FF2B5EF4-FFF2-40B4-BE49-F238E27FC236}">
                <a16:creationId xmlns:a16="http://schemas.microsoft.com/office/drawing/2014/main" id="{3EB051E9-BE83-D4D7-F89F-3DA1AD8C246A}"/>
              </a:ext>
            </a:extLst>
          </p:cNvPr>
          <p:cNvSpPr txBox="1"/>
          <p:nvPr/>
        </p:nvSpPr>
        <p:spPr>
          <a:xfrm>
            <a:off x="7092607" y="587375"/>
            <a:ext cx="27222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/>
              <a:t>Hinweis:</a:t>
            </a:r>
            <a:r>
              <a:rPr lang="de-DE" sz="1400" dirty="0"/>
              <a:t> Ein Kreis steht für ein </a:t>
            </a:r>
          </a:p>
          <a:p>
            <a:r>
              <a:rPr lang="de-DE" sz="1400" dirty="0"/>
              <a:t>Wasser-Molekül.</a:t>
            </a:r>
          </a:p>
          <a:p>
            <a:endParaRPr lang="de-DE" sz="1400" dirty="0"/>
          </a:p>
        </p:txBody>
      </p:sp>
      <p:sp>
        <p:nvSpPr>
          <p:cNvPr id="13443" name="Oval 114">
            <a:extLst>
              <a:ext uri="{FF2B5EF4-FFF2-40B4-BE49-F238E27FC236}">
                <a16:creationId xmlns:a16="http://schemas.microsoft.com/office/drawing/2014/main" id="{5EC2FFF3-50F0-6422-DE6E-7606324D0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7256" y="1196751"/>
            <a:ext cx="180000" cy="18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3444" name="Textfeld 13443">
            <a:extLst>
              <a:ext uri="{FF2B5EF4-FFF2-40B4-BE49-F238E27FC236}">
                <a16:creationId xmlns:a16="http://schemas.microsoft.com/office/drawing/2014/main" id="{9ABB4717-55FB-3B73-03C1-629D8D65076F}"/>
              </a:ext>
            </a:extLst>
          </p:cNvPr>
          <p:cNvSpPr txBox="1"/>
          <p:nvPr/>
        </p:nvSpPr>
        <p:spPr>
          <a:xfrm>
            <a:off x="7553818" y="1079305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≙</a:t>
            </a:r>
          </a:p>
        </p:txBody>
      </p:sp>
      <p:sp>
        <p:nvSpPr>
          <p:cNvPr id="13445" name="Oval 13444">
            <a:extLst>
              <a:ext uri="{FF2B5EF4-FFF2-40B4-BE49-F238E27FC236}">
                <a16:creationId xmlns:a16="http://schemas.microsoft.com/office/drawing/2014/main" id="{AD1CB543-023D-1FCD-3D6B-6B4B4F29F5F0}"/>
              </a:ext>
            </a:extLst>
          </p:cNvPr>
          <p:cNvSpPr/>
          <p:nvPr/>
        </p:nvSpPr>
        <p:spPr>
          <a:xfrm>
            <a:off x="8043863" y="1074109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446" name="Oval 114">
            <a:extLst>
              <a:ext uri="{FF2B5EF4-FFF2-40B4-BE49-F238E27FC236}">
                <a16:creationId xmlns:a16="http://schemas.microsoft.com/office/drawing/2014/main" id="{A7C3256F-5EDA-E6E5-A23C-07D7B0196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0728" y="1330360"/>
            <a:ext cx="180000" cy="18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3447" name="Oval 114">
            <a:extLst>
              <a:ext uri="{FF2B5EF4-FFF2-40B4-BE49-F238E27FC236}">
                <a16:creationId xmlns:a16="http://schemas.microsoft.com/office/drawing/2014/main" id="{66A53D6A-C1CF-A781-AC18-BF97BD0AA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6998" y="1330360"/>
            <a:ext cx="180000" cy="18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3442" name="Textfeld 13441">
            <a:extLst>
              <a:ext uri="{FF2B5EF4-FFF2-40B4-BE49-F238E27FC236}">
                <a16:creationId xmlns:a16="http://schemas.microsoft.com/office/drawing/2014/main" id="{C8C77404-F6D4-C51F-AD3C-8C2B8C0FA7B6}"/>
              </a:ext>
            </a:extLst>
          </p:cNvPr>
          <p:cNvSpPr txBox="1"/>
          <p:nvPr/>
        </p:nvSpPr>
        <p:spPr>
          <a:xfrm>
            <a:off x="6425147" y="6597352"/>
            <a:ext cx="35684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(verändert nach W. Wagner, Universität Bayreuth)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Macintosh PowerPoint</Application>
  <PresentationFormat>A4-Papier (210 x 297 mm)</PresentationFormat>
  <Paragraphs>91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Arial</vt:lpstr>
      <vt:lpstr>Standarddesign</vt:lpstr>
      <vt:lpstr>Aggregatzustände (Bsp. Wasser)</vt:lpstr>
      <vt:lpstr>Aggregatzustände (Bsp. Wasser)</vt:lpstr>
      <vt:lpstr>Aggregatzustände (Bsp. Wasser)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/>
  <dc:creator/>
  <cp:keywords/>
  <dc:description/>
  <cp:lastModifiedBy>Bernhard Sieve</cp:lastModifiedBy>
  <cp:revision>26</cp:revision>
  <cp:lastPrinted>2022-10-06T18:32:41Z</cp:lastPrinted>
  <dcterms:created xsi:type="dcterms:W3CDTF">2008-02-21T10:17:34Z</dcterms:created>
  <dcterms:modified xsi:type="dcterms:W3CDTF">2024-12-28T20:17:35Z</dcterms:modified>
  <cp:category/>
</cp:coreProperties>
</file>